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0" r:id="rId2"/>
    <p:sldId id="413" r:id="rId3"/>
    <p:sldId id="428" r:id="rId4"/>
    <p:sldId id="427" r:id="rId5"/>
    <p:sldId id="507" r:id="rId6"/>
    <p:sldId id="524" r:id="rId7"/>
    <p:sldId id="429" r:id="rId8"/>
    <p:sldId id="525" r:id="rId9"/>
    <p:sldId id="500" r:id="rId10"/>
    <p:sldId id="473" r:id="rId11"/>
    <p:sldId id="430" r:id="rId12"/>
    <p:sldId id="509" r:id="rId13"/>
    <p:sldId id="476" r:id="rId14"/>
    <p:sldId id="432" r:id="rId15"/>
    <p:sldId id="516" r:id="rId16"/>
    <p:sldId id="517" r:id="rId17"/>
    <p:sldId id="514" r:id="rId18"/>
    <p:sldId id="515" r:id="rId19"/>
    <p:sldId id="484" r:id="rId20"/>
    <p:sldId id="518" r:id="rId21"/>
    <p:sldId id="510" r:id="rId22"/>
    <p:sldId id="519" r:id="rId23"/>
    <p:sldId id="520" r:id="rId24"/>
    <p:sldId id="521" r:id="rId25"/>
    <p:sldId id="522" r:id="rId26"/>
    <p:sldId id="523" r:id="rId27"/>
    <p:sldId id="513" r:id="rId28"/>
    <p:sldId id="512" r:id="rId29"/>
    <p:sldId id="526" r:id="rId30"/>
    <p:sldId id="527" r:id="rId31"/>
    <p:sldId id="528" r:id="rId32"/>
    <p:sldId id="431" r:id="rId33"/>
    <p:sldId id="502" r:id="rId34"/>
    <p:sldId id="511" r:id="rId35"/>
    <p:sldId id="472" r:id="rId36"/>
  </p:sldIdLst>
  <p:sldSz cx="12192000" cy="6858000"/>
  <p:notesSz cx="6858000" cy="9144000"/>
  <p:embeddedFontLst>
    <p:embeddedFont>
      <p:font typeface="Abadi" panose="020B0604020104020204" pitchFamily="34" charset="0"/>
      <p:regular r:id="rId39"/>
    </p:embeddedFont>
    <p:embeddedFont>
      <p:font typeface="HY견고딕" panose="02030600000101010101" pitchFamily="18" charset="-127"/>
      <p:regular r:id="rId40"/>
    </p:embeddedFont>
    <p:embeddedFont>
      <p:font typeface="나눔고딕" panose="020D0604000000000000" pitchFamily="34" charset="-127"/>
      <p:regular r:id="rId41"/>
      <p:bold r:id="rId42"/>
    </p:embeddedFont>
    <p:embeddedFont>
      <p:font typeface="나눔스퀘어" panose="020B0600000101010101" pitchFamily="34" charset="-127"/>
      <p:regular r:id="rId43"/>
    </p:embeddedFont>
    <p:embeddedFont>
      <p:font typeface="나눔스퀘어 Bold" panose="020B0600000101010101" pitchFamily="34" charset="-127"/>
      <p:bold r:id="rId44"/>
    </p:embeddedFont>
    <p:embeddedFont>
      <p:font typeface="돋움" panose="020B0600000101010101" pitchFamily="34" charset="-127"/>
      <p:regular r:id="rId45"/>
    </p:embeddedFont>
    <p:embeddedFont>
      <p:font typeface="맑은 고딕" panose="020B0503020000020004" pitchFamily="34" charset="-127"/>
      <p:regular r:id="rId46"/>
      <p:bold r:id="rId4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D89"/>
    <a:srgbClr val="C3C3C3"/>
    <a:srgbClr val="BEBEBE"/>
    <a:srgbClr val="5982CB"/>
    <a:srgbClr val="EEEEEE"/>
    <a:srgbClr val="EBEBEB"/>
    <a:srgbClr val="213B69"/>
    <a:srgbClr val="95C674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F5682394-8497-4485-AC38-8BC34E72E3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02E225D-8357-48ED-85A9-C1DD9EA597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F4790-3D10-4DB0-A07C-0781889125D9}" type="datetimeFigureOut">
              <a:rPr lang="ko-KR" altLang="en-US" smtClean="0">
                <a:latin typeface="나눔스퀘어" panose="020B0600000101010101" pitchFamily="34" charset="-127"/>
                <a:ea typeface="나눔스퀘어" panose="020B0600000101010101" pitchFamily="34" charset="-127"/>
              </a:rPr>
              <a:t>2024-01-08</a:t>
            </a:fld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BA4C05-8812-4ADE-B67A-EF0E6AF256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7067DD9-E94F-4B10-A66E-E7BE89082D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E92E2-8D4E-4545-A819-2F80019276FA}" type="slidenum">
              <a:rPr lang="ko-KR" altLang="en-US" smtClean="0">
                <a:latin typeface="나눔스퀘어" panose="020B0600000101010101" pitchFamily="34" charset="-127"/>
                <a:ea typeface="나눔스퀘어" panose="020B0600000101010101" pitchFamily="34" charset="-127"/>
              </a:rPr>
              <a:t>‹#›</a:t>
            </a:fld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63662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fld id="{922866A3-8E4B-4ED3-92E1-7E3786BF638B}" type="datetimeFigureOut">
              <a:rPr lang="ko-KR" altLang="en-US" smtClean="0"/>
              <a:pPr/>
              <a:t>2024-01-08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fld id="{2B835AB0-90D9-4F4C-A991-23FF2AA416D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10813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나눔스퀘어" panose="020B0600000101010101" pitchFamily="34" charset="-127"/>
        <a:ea typeface="나눔스퀘어" panose="020B0600000101010101" pitchFamily="34" charset="-127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나눔스퀘어" panose="020B0600000101010101" pitchFamily="34" charset="-127"/>
        <a:ea typeface="나눔스퀘어" panose="020B0600000101010101" pitchFamily="34" charset="-127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나눔스퀘어" panose="020B0600000101010101" pitchFamily="34" charset="-127"/>
        <a:ea typeface="나눔스퀘어" panose="020B0600000101010101" pitchFamily="34" charset="-127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나눔스퀘어" panose="020B0600000101010101" pitchFamily="34" charset="-127"/>
        <a:ea typeface="나눔스퀘어" panose="020B0600000101010101" pitchFamily="34" charset="-127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나눔스퀘어" panose="020B0600000101010101" pitchFamily="34" charset="-127"/>
        <a:ea typeface="나눔스퀘어" panose="020B0600000101010101" pitchFamily="34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1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2968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532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050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233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205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9F90C0FC-2446-4F9E-9D3C-D9027EF39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24A72EB7-1C3E-84E0-9EF7-94255317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BB844-535B-4512-9B0B-0A02F3B7E262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B75FA88-6904-5033-B373-B173CA130F5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제목 9">
            <a:extLst>
              <a:ext uri="{FF2B5EF4-FFF2-40B4-BE49-F238E27FC236}">
                <a16:creationId xmlns:a16="http://schemas.microsoft.com/office/drawing/2014/main" id="{2C1D4C76-68D9-67CE-D549-F6098783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14027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A6D68E-3F24-4615-B64E-746D63153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78D5D7B-ADB2-4806-9673-C08E7D26D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D784B8-AD0A-41F4-8C33-7FBF63144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FD1F-09FD-439D-8B2D-1605F8D1CF3D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EB3852-FCAA-49D7-A1BD-E0BE2175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235C6A8-826C-4799-8D4B-4883D102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968" y="6492875"/>
            <a:ext cx="793114" cy="365125"/>
          </a:xfrm>
          <a:prstGeom prst="rect">
            <a:avLst/>
          </a:prstGeom>
        </p:spPr>
        <p:txBody>
          <a:bodyPr/>
          <a:lstStyle/>
          <a:p>
            <a:fld id="{7E36FD68-6279-4BC5-AA06-DA483D5350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80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3E93516-893D-4911-9F3C-A6BB68DB2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649F88C-2208-4581-99B0-FDD1769D5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9163FF8-D4A5-4292-A230-CD59B715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3AA42-8958-461C-9091-03521E41A234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2599728-17A1-4DA0-829C-15AA7C056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BE8E2D-FB45-4636-8B0B-82157CE8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968" y="6492875"/>
            <a:ext cx="793114" cy="365125"/>
          </a:xfrm>
          <a:prstGeom prst="rect">
            <a:avLst/>
          </a:prstGeom>
        </p:spPr>
        <p:txBody>
          <a:bodyPr/>
          <a:lstStyle/>
          <a:p>
            <a:fld id="{7E36FD68-6279-4BC5-AA06-DA483D5350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623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0BE7F41-0C9E-4506-B3E2-6F6551D8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5CDEAF4-B256-4E5D-B676-513C88A26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C768C0-DE29-405E-95A6-659BE256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32BFE-25B9-4AE5-9AF1-C5E9D80E309E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A0B9C3F-6C4D-4031-A2A7-9D06961C9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DC873A-9D00-E81A-4D4B-BB794220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361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05CF8F2-6BEC-482D-A3BB-7F0814DC5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25D1791-39AF-49F2-8067-256695F12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14A6DDC-3572-4610-8BAA-A25CDF64C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2D68-4FE6-4479-9834-9E539C73E1CC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03BAF8-11AE-4BA0-BC53-19E3AE6F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45101E-36F9-0E8F-53EB-0FC50AF19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9334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93EA254-A8D6-4A1D-8EBC-0602DD0C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11A26BD-883D-42BF-B741-9D1065E67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D761012-D395-455B-9EFF-D2E5C6D9D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2023B4A-70D0-4B27-A6BC-A6B24D19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1C1FC-AFEE-46C8-88C0-726EBAC4D2BB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3D51679-8EA7-4491-AB0C-617B33A0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256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E99EC86-8E0D-4E92-A5ED-BC4FBD4F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55DF1A3-5AA2-4211-8E49-ED77E7178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08EE3B83-7E80-407A-A557-416AFACE6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33DAEB3-32CB-49E9-A653-1637312A0E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9B5DC60-F3FC-48FB-B2E1-7E2F8BBE55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10655294-35A9-410A-8E86-0CBABFA8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35A0-0E65-4E91-8E30-B3D329E49285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C2FE04D3-65A2-44E5-B198-88808C49C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00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6C8B946-D355-4C59-AE39-4125639E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108A0F8C-26B3-417D-BC1C-1F90FCF82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3189D-DFF1-4DE7-8981-D8BF7DD8E184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BF5757C9-F04B-4C34-9431-1560857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7880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C2129A8B-4FE8-42E7-9EC1-FF4D2E50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96D63-3AB3-449A-8D48-A1FA445F374C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941F1E5-D689-4C2B-9DF5-275C44DB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9E06CC-F21D-4594-849B-167F00FA7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968" y="6492875"/>
            <a:ext cx="793114" cy="365125"/>
          </a:xfrm>
          <a:prstGeom prst="rect">
            <a:avLst/>
          </a:prstGeom>
        </p:spPr>
        <p:txBody>
          <a:bodyPr/>
          <a:lstStyle/>
          <a:p>
            <a:fld id="{7E36FD68-6279-4BC5-AA06-DA483D5350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050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EF045A-B463-41D3-8A5C-F8096A8DD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719759D-95FA-4D77-8E28-094FD9E25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994689-9E28-4D27-94AD-E842C04E4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AE1DF88-A830-4776-BA2D-6541A2911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3F203-CAC8-4229-A4D9-45C98417845F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269AD45-8F45-4918-833A-BA27125D5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32978CA-87B5-4033-A7BC-D7ADAB08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968" y="6492875"/>
            <a:ext cx="793114" cy="365125"/>
          </a:xfrm>
          <a:prstGeom prst="rect">
            <a:avLst/>
          </a:prstGeom>
        </p:spPr>
        <p:txBody>
          <a:bodyPr/>
          <a:lstStyle/>
          <a:p>
            <a:fld id="{7E36FD68-6279-4BC5-AA06-DA483D5350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91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CBCCC8B-E38A-472F-B95F-6BA6C5FD8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E5CB982-ED6E-49ED-814F-31B4B9A17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E8DA5C4-90D5-40E7-AD89-9BA26714D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26104A0-8777-4D0B-A61F-873C86FED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9FB1D-A15B-4FF0-A2E6-841FC66695D5}" type="datetime1">
              <a:rPr lang="ko-KR" altLang="en-US" smtClean="0"/>
              <a:t>2024-01-08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5D0FB2-9729-4960-9D75-0BFE5922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16951BD-8F8C-413C-8560-AB087E6F3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2968" y="6492875"/>
            <a:ext cx="793114" cy="365125"/>
          </a:xfrm>
          <a:prstGeom prst="rect">
            <a:avLst/>
          </a:prstGeom>
        </p:spPr>
        <p:txBody>
          <a:bodyPr/>
          <a:lstStyle/>
          <a:p>
            <a:fld id="{7E36FD68-6279-4BC5-AA06-DA483D5350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934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6B7A6B9-5692-4DE9-A4C6-D2725BF6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167C5A2-3324-48BD-BA38-42AD48CC51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0BD0657-EC8B-4DCB-BFCB-C5E31AD88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fld id="{B5384783-6784-4EE0-92CB-7CE3C1A70346}" type="datetime1">
              <a:rPr lang="ko-KR" altLang="en-US" smtClean="0"/>
              <a:pPr/>
              <a:t>2024-01-08</a:t>
            </a:fld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1B76127-B18D-ABA1-077E-98BE3FDEE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defRPr>
            </a:lvl1pPr>
          </a:lstStyle>
          <a:p>
            <a:fld id="{87B1F698-ED97-49A5-8017-8776FAB9699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3822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34" charset="-127"/>
          <a:ea typeface="나눔스퀘어" panose="020B0600000101010101" pitchFamily="34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34" charset="-127"/>
          <a:ea typeface="나눔스퀘어" panose="020B0600000101010101" pitchFamily="34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34" charset="-127"/>
          <a:ea typeface="나눔스퀘어" panose="020B0600000101010101" pitchFamily="34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34" charset="-127"/>
          <a:ea typeface="나눔스퀘어" panose="020B0600000101010101" pitchFamily="34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34" charset="-127"/>
          <a:ea typeface="나눔스퀘어" panose="020B0600000101010101" pitchFamily="34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34" charset="-127"/>
          <a:ea typeface="나눔스퀘어" panose="020B0600000101010101" pitchFamily="34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38.png"/><Relationship Id="rId3" Type="http://schemas.openxmlformats.org/officeDocument/2006/relationships/image" Target="../media/image28.png"/><Relationship Id="rId21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38.png"/><Relationship Id="rId3" Type="http://schemas.openxmlformats.org/officeDocument/2006/relationships/image" Target="../media/image28.png"/><Relationship Id="rId21" Type="http://schemas.openxmlformats.org/officeDocument/2006/relationships/image" Target="../media/image40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image" Target="../media/image33.png"/><Relationship Id="rId19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5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27.png"/><Relationship Id="rId9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61.png"/><Relationship Id="rId10" Type="http://schemas.openxmlformats.org/officeDocument/2006/relationships/image" Target="../media/image62.png"/><Relationship Id="rId4" Type="http://schemas.openxmlformats.org/officeDocument/2006/relationships/image" Target="../media/image25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5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7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2.png"/><Relationship Id="rId18" Type="http://schemas.openxmlformats.org/officeDocument/2006/relationships/image" Target="../media/image31.png"/><Relationship Id="rId3" Type="http://schemas.openxmlformats.org/officeDocument/2006/relationships/image" Target="../media/image1.png"/><Relationship Id="rId21" Type="http://schemas.openxmlformats.org/officeDocument/2006/relationships/image" Target="../media/image33.png"/><Relationship Id="rId7" Type="http://schemas.openxmlformats.org/officeDocument/2006/relationships/image" Target="../media/image27.png"/><Relationship Id="rId12" Type="http://schemas.openxmlformats.org/officeDocument/2006/relationships/image" Target="../media/image43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0.png"/><Relationship Id="rId20" Type="http://schemas.openxmlformats.org/officeDocument/2006/relationships/hyperlink" Target="https://www.notion.so/fe974bfb5e884bce91068853e74237d1?pvs=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microsoft.com/office/2007/relationships/hdphoto" Target="../media/hdphoto7.wdp"/><Relationship Id="rId10" Type="http://schemas.openxmlformats.org/officeDocument/2006/relationships/image" Target="../media/image41.png"/><Relationship Id="rId19" Type="http://schemas.openxmlformats.org/officeDocument/2006/relationships/image" Target="../media/image69.png"/><Relationship Id="rId4" Type="http://schemas.openxmlformats.org/officeDocument/2006/relationships/image" Target="../media/image28.png"/><Relationship Id="rId9" Type="http://schemas.openxmlformats.org/officeDocument/2006/relationships/image" Target="../media/image23.png"/><Relationship Id="rId14" Type="http://schemas.openxmlformats.org/officeDocument/2006/relationships/image" Target="../media/image42.png"/><Relationship Id="rId22" Type="http://schemas.microsoft.com/office/2007/relationships/hdphoto" Target="../media/hdphoto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microsoft.com/office/2007/relationships/hdphoto" Target="../media/hdphoto8.wdp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C8E29C73-F3E0-4AF0-BC19-36527F74103C}"/>
              </a:ext>
            </a:extLst>
          </p:cNvPr>
          <p:cNvSpPr/>
          <p:nvPr/>
        </p:nvSpPr>
        <p:spPr>
          <a:xfrm flipV="1">
            <a:off x="232086" y="1031451"/>
            <a:ext cx="11727827" cy="3279290"/>
          </a:xfrm>
          <a:prstGeom prst="rect">
            <a:avLst/>
          </a:prstGeom>
          <a:solidFill>
            <a:srgbClr val="2B4D89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8200" y="2025089"/>
            <a:ext cx="8975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/>
            <a:r>
              <a:rPr lang="en-US" altLang="ko-KR" sz="3200" b="1" dirty="0">
                <a:solidFill>
                  <a:schemeClr val="bg1"/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rPr>
              <a:t>DevOps </a:t>
            </a:r>
            <a:r>
              <a:rPr lang="ko-KR" altLang="en-US" sz="3200" b="1" dirty="0">
                <a:solidFill>
                  <a:schemeClr val="bg1"/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rPr>
              <a:t>기반의 </a:t>
            </a:r>
            <a:r>
              <a:rPr lang="en-US" altLang="ko-KR" sz="3200" b="1" dirty="0">
                <a:solidFill>
                  <a:schemeClr val="bg1"/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rPr>
              <a:t>Kubernetes </a:t>
            </a:r>
            <a:r>
              <a:rPr lang="ko-KR" altLang="en-US" sz="3200" b="1" dirty="0">
                <a:solidFill>
                  <a:schemeClr val="bg1"/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rPr>
              <a:t>배포 및 보안성 자동화</a:t>
            </a:r>
            <a:endParaRPr lang="ko-KR" altLang="en-US" sz="3200" b="1" dirty="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8504" y="5104296"/>
            <a:ext cx="44181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팀장</a:t>
            </a:r>
            <a:r>
              <a:rPr lang="en-US" altLang="ko-KR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 | </a:t>
            </a:r>
            <a:r>
              <a: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우제혁</a:t>
            </a:r>
            <a:endParaRPr lang="en-US" altLang="ko-KR" sz="28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  <a:p>
            <a:pPr algn="ctr"/>
            <a:r>
              <a: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팀원</a:t>
            </a:r>
            <a:r>
              <a:rPr lang="en-US" altLang="ko-KR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 | </a:t>
            </a:r>
            <a:r>
              <a:rPr lang="ko-KR" altLang="en-US" sz="2800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이종엽</a:t>
            </a:r>
            <a:r>
              <a:rPr lang="en-US" altLang="ko-KR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, </a:t>
            </a:r>
            <a:r>
              <a: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이정호</a:t>
            </a:r>
            <a:r>
              <a:rPr lang="en-US" altLang="ko-KR" sz="28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, </a:t>
            </a:r>
            <a:r>
              <a:rPr lang="ko-KR" altLang="en-US" sz="2800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김채원</a:t>
            </a:r>
            <a:endParaRPr lang="en-US" altLang="ko-KR" sz="28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730B9-1178-4ABA-9659-C913C04D6FBD}"/>
              </a:ext>
            </a:extLst>
          </p:cNvPr>
          <p:cNvSpPr txBox="1"/>
          <p:nvPr/>
        </p:nvSpPr>
        <p:spPr>
          <a:xfrm>
            <a:off x="5097399" y="2836764"/>
            <a:ext cx="2105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나눔스퀘어" panose="020B0600000101010101" pitchFamily="50" charset="-127"/>
                <a:ea typeface="나눔스퀘어" panose="020B0600000101010101" pitchFamily="50" charset="-127"/>
              </a:rPr>
              <a:t>[CCIT </a:t>
            </a:r>
            <a:r>
              <a:rPr lang="ko-KR" altLang="en-US" sz="24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나눔스퀘어" panose="020B0600000101010101" pitchFamily="50" charset="-127"/>
                <a:ea typeface="나눔스퀘어" panose="020B0600000101010101" pitchFamily="50" charset="-127"/>
              </a:rPr>
              <a:t>발표회 </a:t>
            </a:r>
            <a:r>
              <a:rPr lang="en-US" altLang="ko-KR" sz="2400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나눔스퀘어" panose="020B0600000101010101" pitchFamily="50" charset="-127"/>
                <a:ea typeface="나눔스퀘어" panose="020B0600000101010101" pitchFamily="50" charset="-127"/>
              </a:rPr>
              <a:t>]</a:t>
            </a:r>
            <a:endParaRPr lang="ko-KR" altLang="en-US" sz="2400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BDEC19F-34BD-6880-3D22-3190BD9179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280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화살표: 갈매기형 수장 27">
            <a:extLst>
              <a:ext uri="{FF2B5EF4-FFF2-40B4-BE49-F238E27FC236}">
                <a16:creationId xmlns:a16="http://schemas.microsoft.com/office/drawing/2014/main" id="{3026D499-F887-CDF2-4941-0C778A150EA3}"/>
              </a:ext>
            </a:extLst>
          </p:cNvPr>
          <p:cNvSpPr/>
          <p:nvPr/>
        </p:nvSpPr>
        <p:spPr>
          <a:xfrm>
            <a:off x="2636210" y="4414792"/>
            <a:ext cx="1665054" cy="1785103"/>
          </a:xfrm>
          <a:prstGeom prst="chevron">
            <a:avLst>
              <a:gd name="adj" fmla="val 32658"/>
            </a:avLst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C9181D5-E62D-84E4-9AFD-0D2A5DDB8D40}"/>
              </a:ext>
            </a:extLst>
          </p:cNvPr>
          <p:cNvSpPr/>
          <p:nvPr/>
        </p:nvSpPr>
        <p:spPr>
          <a:xfrm>
            <a:off x="1232748" y="1607327"/>
            <a:ext cx="9493472" cy="2441851"/>
          </a:xfrm>
          <a:prstGeom prst="roundRect">
            <a:avLst>
              <a:gd name="adj" fmla="val 7049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B5FD93D0-E74D-612B-183D-01F2968588F0}"/>
              </a:ext>
            </a:extLst>
          </p:cNvPr>
          <p:cNvSpPr/>
          <p:nvPr/>
        </p:nvSpPr>
        <p:spPr>
          <a:xfrm>
            <a:off x="3711235" y="1237528"/>
            <a:ext cx="4272176" cy="568276"/>
          </a:xfrm>
          <a:prstGeom prst="rect">
            <a:avLst/>
          </a:prstGeom>
          <a:solidFill>
            <a:srgbClr val="2B4D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A05EABFB-7635-7133-B850-2F65CECE7885}"/>
              </a:ext>
            </a:extLst>
          </p:cNvPr>
          <p:cNvSpPr/>
          <p:nvPr/>
        </p:nvSpPr>
        <p:spPr>
          <a:xfrm>
            <a:off x="4621892" y="1216233"/>
            <a:ext cx="2072202" cy="46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ko-KR" altLang="en-US" b="1" dirty="0">
                <a:solidFill>
                  <a:schemeClr val="bg1"/>
                </a:solidFill>
                <a:effectLst/>
                <a:latin typeface="나눔스퀘어" panose="020B0600000101010101" pitchFamily="34" charset="-127"/>
                <a:ea typeface="나눔스퀘어" panose="020B0600000101010101" pitchFamily="34" charset="-127"/>
              </a:rPr>
              <a:t>프로젝트 </a:t>
            </a:r>
            <a:r>
              <a:rPr lang="ko-KR" altLang="en-US" b="1" dirty="0">
                <a:solidFill>
                  <a:schemeClr val="bg1"/>
                </a:solidFill>
                <a:latin typeface="나눔스퀘어" panose="020B0600000101010101" pitchFamily="34" charset="-127"/>
                <a:ea typeface="나눔스퀘어" panose="020B0600000101010101" pitchFamily="34" charset="-127"/>
              </a:rPr>
              <a:t>주제</a:t>
            </a:r>
            <a:endParaRPr lang="en-US" altLang="ko-KR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9BB03DB-EC63-2C05-EC0D-32035DC64460}"/>
              </a:ext>
            </a:extLst>
          </p:cNvPr>
          <p:cNvSpPr/>
          <p:nvPr/>
        </p:nvSpPr>
        <p:spPr>
          <a:xfrm>
            <a:off x="1910994" y="1752314"/>
            <a:ext cx="8376987" cy="2272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 서비스 배포를 통해 클라우드의 네트워킹 원리와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클러스터 </a:t>
            </a:r>
            <a:r>
              <a:rPr lang="ko-KR" altLang="en-US" sz="1600" b="0" i="0" dirty="0">
                <a:solidFill>
                  <a:srgbClr val="374151"/>
                </a:solidFill>
                <a:effectLst/>
                <a:latin typeface="돋움" panose="020B0600000101010101" pitchFamily="34" charset="-127"/>
                <a:ea typeface="나눔스퀘어" panose="020B0600000101010101" pitchFamily="34" charset="-127"/>
              </a:rPr>
              <a:t>관리 능력을 향상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VPC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및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ELB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등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환경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구축 자동화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 CD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통해 빌드 및 배포 자동화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자동 이미지 </a:t>
            </a:r>
            <a:r>
              <a:rPr lang="ko-KR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하드닝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및  보안 스캐닝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알림 자동화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보안 관제 시스템 구축 및 모니터링 시스템 구축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를 활용한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DevOps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환경 구축 가이드 라인 및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스크립트 제작 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39687493-02A1-6502-CEFC-1B0CE8893D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18" name="그림 17" descr="상징, 로고, 그래픽, 폰트이(가) 표시된 사진&#10;&#10;자동 생성된 설명">
            <a:extLst>
              <a:ext uri="{FF2B5EF4-FFF2-40B4-BE49-F238E27FC236}">
                <a16:creationId xmlns:a16="http://schemas.microsoft.com/office/drawing/2014/main" id="{A4FB027B-82F4-7EFA-90CE-A3439B2E0D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r="19206" b="26458"/>
          <a:stretch/>
        </p:blipFill>
        <p:spPr>
          <a:xfrm>
            <a:off x="5008396" y="4234927"/>
            <a:ext cx="1677855" cy="1818079"/>
          </a:xfrm>
          <a:prstGeom prst="rect">
            <a:avLst/>
          </a:prstGeom>
        </p:spPr>
      </p:pic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45D66C22-003C-1538-99D7-D235B825E999}"/>
              </a:ext>
            </a:extLst>
          </p:cNvPr>
          <p:cNvSpPr/>
          <p:nvPr/>
        </p:nvSpPr>
        <p:spPr>
          <a:xfrm>
            <a:off x="4454542" y="4301840"/>
            <a:ext cx="3312372" cy="2011011"/>
          </a:xfrm>
          <a:prstGeom prst="roundRect">
            <a:avLst>
              <a:gd name="adj" fmla="val 7049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17" name="Picture 2" descr="데브옵스 DevOps란 무엇일까요? : 네이버 블로그">
            <a:extLst>
              <a:ext uri="{FF2B5EF4-FFF2-40B4-BE49-F238E27FC236}">
                <a16:creationId xmlns:a16="http://schemas.microsoft.com/office/drawing/2014/main" id="{FBAF996D-45AE-389B-37B7-413904ED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92" y="4658574"/>
            <a:ext cx="2432047" cy="125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화살표: 오른쪽 11">
            <a:extLst>
              <a:ext uri="{FF2B5EF4-FFF2-40B4-BE49-F238E27FC236}">
                <a16:creationId xmlns:a16="http://schemas.microsoft.com/office/drawing/2014/main" id="{1E85065D-EB8C-BC31-559A-7E2075886224}"/>
              </a:ext>
            </a:extLst>
          </p:cNvPr>
          <p:cNvSpPr/>
          <p:nvPr/>
        </p:nvSpPr>
        <p:spPr>
          <a:xfrm>
            <a:off x="7969992" y="4900847"/>
            <a:ext cx="905615" cy="812991"/>
          </a:xfrm>
          <a:prstGeom prst="rightArrow">
            <a:avLst>
              <a:gd name="adj1" fmla="val 50000"/>
              <a:gd name="adj2" fmla="val 46448"/>
            </a:avLst>
          </a:prstGeom>
          <a:gradFill>
            <a:gsLst>
              <a:gs pos="87000">
                <a:srgbClr val="CECECE"/>
              </a:gs>
              <a:gs pos="86000">
                <a:srgbClr val="CBCBCB"/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Picture 26" descr="locker icon pngì ëí ì´ë¯¸ì§ ê²ìê²°ê³¼">
            <a:extLst>
              <a:ext uri="{FF2B5EF4-FFF2-40B4-BE49-F238E27FC236}">
                <a16:creationId xmlns:a16="http://schemas.microsoft.com/office/drawing/2014/main" id="{26938407-5472-C474-94F9-2FAD2493E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12" y="4396559"/>
            <a:ext cx="716183" cy="72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PHPro - Jenkins en Pipeline">
            <a:extLst>
              <a:ext uri="{FF2B5EF4-FFF2-40B4-BE49-F238E27FC236}">
                <a16:creationId xmlns:a16="http://schemas.microsoft.com/office/drawing/2014/main" id="{21E71E58-1286-C96B-CCE2-2EC1EB935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901" y="5307345"/>
            <a:ext cx="1046223" cy="104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What is GitHub? — Pythia Foundations">
            <a:extLst>
              <a:ext uri="{FF2B5EF4-FFF2-40B4-BE49-F238E27FC236}">
                <a16:creationId xmlns:a16="http://schemas.microsoft.com/office/drawing/2014/main" id="{4999EBDF-D3BA-CD03-A68C-93C02683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43" y="5666112"/>
            <a:ext cx="870998" cy="4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B7CFAE94-9EFA-2868-0383-96D93F9CA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77" y="4491823"/>
            <a:ext cx="537246" cy="49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user pc icon에 대한 이미지 검색결과">
            <a:extLst>
              <a:ext uri="{FF2B5EF4-FFF2-40B4-BE49-F238E27FC236}">
                <a16:creationId xmlns:a16="http://schemas.microsoft.com/office/drawing/2014/main" id="{4C2090C7-8C08-E4EC-73ED-18269310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419" y="4315697"/>
            <a:ext cx="1751909" cy="175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190DB26-7C23-ED6E-739D-8671EE25B643}"/>
              </a:ext>
            </a:extLst>
          </p:cNvPr>
          <p:cNvSpPr txBox="1"/>
          <p:nvPr/>
        </p:nvSpPr>
        <p:spPr>
          <a:xfrm>
            <a:off x="9636117" y="6140945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사용자</a:t>
            </a:r>
          </a:p>
        </p:txBody>
      </p:sp>
      <p:pic>
        <p:nvPicPr>
          <p:cNvPr id="38" name="Picture 2" descr="Wazuh - Adapters | Axonius">
            <a:extLst>
              <a:ext uri="{FF2B5EF4-FFF2-40B4-BE49-F238E27FC236}">
                <a16:creationId xmlns:a16="http://schemas.microsoft.com/office/drawing/2014/main" id="{07F63C13-1B3C-04C5-BADF-6230343B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140" y="4784547"/>
            <a:ext cx="735929" cy="3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2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25DD50-3FAB-F4E1-A08A-2263E98917F9}"/>
              </a:ext>
            </a:extLst>
          </p:cNvPr>
          <p:cNvSpPr txBox="1"/>
          <p:nvPr/>
        </p:nvSpPr>
        <p:spPr>
          <a:xfrm>
            <a:off x="149975" y="231236"/>
            <a:ext cx="873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프로젝트 수행과정</a:t>
            </a: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97070530-180A-82B9-2BD9-62B872B8A3DE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EF4F802-A81F-2C72-9B79-F7F5B5E03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4FB7AAE-9B68-BDD1-363C-6C1B7EB28F51}"/>
              </a:ext>
            </a:extLst>
          </p:cNvPr>
          <p:cNvSpPr/>
          <p:nvPr/>
        </p:nvSpPr>
        <p:spPr>
          <a:xfrm>
            <a:off x="4406806" y="3400065"/>
            <a:ext cx="3761740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수행 목표 및 도식화 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2EEC9A69-5869-CBE8-0A62-A7835868A935}"/>
              </a:ext>
            </a:extLst>
          </p:cNvPr>
          <p:cNvSpPr/>
          <p:nvPr/>
        </p:nvSpPr>
        <p:spPr>
          <a:xfrm>
            <a:off x="4697871" y="2687874"/>
            <a:ext cx="2837670" cy="565356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Ⅱ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수행과정</a:t>
            </a:r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0815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수행 목표 및 도식화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FB6C8A5-773F-3D7D-D4AB-9DB7438417DB}"/>
              </a:ext>
            </a:extLst>
          </p:cNvPr>
          <p:cNvSpPr txBox="1"/>
          <p:nvPr/>
        </p:nvSpPr>
        <p:spPr>
          <a:xfrm>
            <a:off x="340920" y="1231402"/>
            <a:ext cx="289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 구축 도식화</a:t>
            </a: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9EACC782-3D36-C941-F213-C55913A340F7}"/>
              </a:ext>
            </a:extLst>
          </p:cNvPr>
          <p:cNvGrpSpPr/>
          <p:nvPr/>
        </p:nvGrpSpPr>
        <p:grpSpPr>
          <a:xfrm>
            <a:off x="19996" y="2209745"/>
            <a:ext cx="11963401" cy="3959947"/>
            <a:chOff x="-1990042" y="1993844"/>
            <a:chExt cx="14651943" cy="4864155"/>
          </a:xfrm>
        </p:grpSpPr>
        <p:pic>
          <p:nvPicPr>
            <p:cNvPr id="6" name="그림 5" descr="스크린샷, 사각형, 디자인이(가) 표시된 사진&#10;&#10;자동 생성된 설명">
              <a:extLst>
                <a:ext uri="{FF2B5EF4-FFF2-40B4-BE49-F238E27FC236}">
                  <a16:creationId xmlns:a16="http://schemas.microsoft.com/office/drawing/2014/main" id="{7F2BF955-BDEE-CC30-CA4E-0296CBEE7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0042" y="3596966"/>
              <a:ext cx="1094888" cy="10926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0C7B04-D9EF-0337-8AC3-3138239819F0}"/>
                </a:ext>
              </a:extLst>
            </p:cNvPr>
            <p:cNvSpPr txBox="1"/>
            <p:nvPr/>
          </p:nvSpPr>
          <p:spPr>
            <a:xfrm>
              <a:off x="6073577" y="4203510"/>
              <a:ext cx="1513604" cy="37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배치 스크립트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F4892DAC-BFA3-3BAB-F722-79C16301CAC3}"/>
                </a:ext>
              </a:extLst>
            </p:cNvPr>
            <p:cNvGrpSpPr/>
            <p:nvPr/>
          </p:nvGrpSpPr>
          <p:grpSpPr>
            <a:xfrm>
              <a:off x="1931408" y="3944370"/>
              <a:ext cx="1433210" cy="1075147"/>
              <a:chOff x="4010777" y="3400032"/>
              <a:chExt cx="1433210" cy="1075147"/>
            </a:xfrm>
          </p:grpSpPr>
          <p:pic>
            <p:nvPicPr>
              <p:cNvPr id="8" name="그림 7" descr="상징, 로고, 그래픽, 폰트이(가) 표시된 사진&#10;&#10;자동 생성된 설명">
                <a:extLst>
                  <a:ext uri="{FF2B5EF4-FFF2-40B4-BE49-F238E27FC236}">
                    <a16:creationId xmlns:a16="http://schemas.microsoft.com/office/drawing/2014/main" id="{8F5BD877-4758-B9EB-7EF4-5E1D32C8F4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458"/>
              <a:stretch/>
            </p:blipFill>
            <p:spPr>
              <a:xfrm>
                <a:off x="4171361" y="3400032"/>
                <a:ext cx="1117964" cy="758935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85ED833-E9B4-2D75-E88B-5D7179C47D28}"/>
                  </a:ext>
                </a:extLst>
              </p:cNvPr>
              <p:cNvSpPr txBox="1"/>
              <p:nvPr/>
            </p:nvSpPr>
            <p:spPr>
              <a:xfrm>
                <a:off x="4010777" y="4153833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EKS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1" name="화살표: 오른쪽 10">
              <a:extLst>
                <a:ext uri="{FF2B5EF4-FFF2-40B4-BE49-F238E27FC236}">
                  <a16:creationId xmlns:a16="http://schemas.microsoft.com/office/drawing/2014/main" id="{65A8805E-3F58-A737-EF3D-CF000F6DEC60}"/>
                </a:ext>
              </a:extLst>
            </p:cNvPr>
            <p:cNvSpPr/>
            <p:nvPr/>
          </p:nvSpPr>
          <p:spPr>
            <a:xfrm>
              <a:off x="-959764" y="4035436"/>
              <a:ext cx="637190" cy="21575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912AC1AB-2A75-9122-5090-436F10EEB8CC}"/>
                </a:ext>
              </a:extLst>
            </p:cNvPr>
            <p:cNvGrpSpPr/>
            <p:nvPr/>
          </p:nvGrpSpPr>
          <p:grpSpPr>
            <a:xfrm>
              <a:off x="-378893" y="3765872"/>
              <a:ext cx="1433210" cy="974426"/>
              <a:chOff x="1961909" y="3429000"/>
              <a:chExt cx="1433210" cy="974426"/>
            </a:xfrm>
          </p:grpSpPr>
          <p:pic>
            <p:nvPicPr>
              <p:cNvPr id="6148" name="Picture 4" descr="AWS IAM Download png">
                <a:extLst>
                  <a:ext uri="{FF2B5EF4-FFF2-40B4-BE49-F238E27FC236}">
                    <a16:creationId xmlns:a16="http://schemas.microsoft.com/office/drawing/2014/main" id="{C39EC095-244B-9A74-888F-96E45E8BC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9918" y="3429000"/>
                <a:ext cx="637191" cy="637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3CFF3-2FD9-C491-4B41-B778A62E015C}"/>
                  </a:ext>
                </a:extLst>
              </p:cNvPr>
              <p:cNvSpPr txBox="1"/>
              <p:nvPr/>
            </p:nvSpPr>
            <p:spPr>
              <a:xfrm>
                <a:off x="1961909" y="4082080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IAM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A7AC0BC-A3D7-F42E-066B-42120D2B983D}"/>
                </a:ext>
              </a:extLst>
            </p:cNvPr>
            <p:cNvGrpSpPr/>
            <p:nvPr/>
          </p:nvGrpSpPr>
          <p:grpSpPr>
            <a:xfrm>
              <a:off x="3298119" y="2171209"/>
              <a:ext cx="1433210" cy="1068402"/>
              <a:chOff x="3407801" y="2355656"/>
              <a:chExt cx="1433210" cy="1068402"/>
            </a:xfrm>
          </p:grpSpPr>
          <p:pic>
            <p:nvPicPr>
              <p:cNvPr id="6146" name="Picture 2" descr="AWS] VPC 개념, 기능 및 생성">
                <a:extLst>
                  <a:ext uri="{FF2B5EF4-FFF2-40B4-BE49-F238E27FC236}">
                    <a16:creationId xmlns:a16="http://schemas.microsoft.com/office/drawing/2014/main" id="{55B1CCDD-4EC1-04C9-317F-DCCA740C8F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449" y="2355656"/>
                <a:ext cx="949915" cy="645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AD0ADC-139E-A738-0121-60D1CF1DF650}"/>
                  </a:ext>
                </a:extLst>
              </p:cNvPr>
              <p:cNvSpPr txBox="1"/>
              <p:nvPr/>
            </p:nvSpPr>
            <p:spPr>
              <a:xfrm>
                <a:off x="3407801" y="3102712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VPC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1F377001-8614-5493-C688-E7EBCC357345}"/>
                </a:ext>
              </a:extLst>
            </p:cNvPr>
            <p:cNvGrpSpPr/>
            <p:nvPr/>
          </p:nvGrpSpPr>
          <p:grpSpPr>
            <a:xfrm>
              <a:off x="499296" y="3036327"/>
              <a:ext cx="1758662" cy="1074548"/>
              <a:chOff x="2715644" y="4535913"/>
              <a:chExt cx="2474304" cy="1509605"/>
            </a:xfrm>
          </p:grpSpPr>
          <p:pic>
            <p:nvPicPr>
              <p:cNvPr id="6150" name="Picture 6" descr="AWS Security - CloudOptics | Multi-Cloud Security &amp; Compliance Platform">
                <a:extLst>
                  <a:ext uri="{FF2B5EF4-FFF2-40B4-BE49-F238E27FC236}">
                    <a16:creationId xmlns:a16="http://schemas.microsoft.com/office/drawing/2014/main" id="{EB06921E-755A-C4D4-2FE7-A73C2A5501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8042" y="4535913"/>
                <a:ext cx="1309509" cy="1309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BAC51E-50C9-343B-576F-55A709E645BC}"/>
                  </a:ext>
                </a:extLst>
              </p:cNvPr>
              <p:cNvSpPr txBox="1"/>
              <p:nvPr/>
            </p:nvSpPr>
            <p:spPr>
              <a:xfrm>
                <a:off x="2715644" y="5594068"/>
                <a:ext cx="2474304" cy="451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Security group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5869143E-C333-A192-5EBA-974F349E681C}"/>
                </a:ext>
              </a:extLst>
            </p:cNvPr>
            <p:cNvSpPr/>
            <p:nvPr/>
          </p:nvSpPr>
          <p:spPr>
            <a:xfrm>
              <a:off x="-161989" y="1993845"/>
              <a:ext cx="6068227" cy="4711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F9AC5881-E18B-A0BD-E0BB-9CABA994FB76}"/>
                </a:ext>
              </a:extLst>
            </p:cNvPr>
            <p:cNvGrpSpPr/>
            <p:nvPr/>
          </p:nvGrpSpPr>
          <p:grpSpPr>
            <a:xfrm>
              <a:off x="3357697" y="3838971"/>
              <a:ext cx="1227111" cy="1142661"/>
              <a:chOff x="5895301" y="3532779"/>
              <a:chExt cx="1227111" cy="1142661"/>
            </a:xfrm>
          </p:grpSpPr>
          <p:pic>
            <p:nvPicPr>
              <p:cNvPr id="6154" name="Picture 10" descr="Amazon.com Amazon Web Services Load balancing Amazon Elastic Compute Cloud  Autoscaling, Load Balancer Icon s, orange, logo png | PNGEgg">
                <a:extLst>
                  <a:ext uri="{FF2B5EF4-FFF2-40B4-BE49-F238E27FC236}">
                    <a16:creationId xmlns:a16="http://schemas.microsoft.com/office/drawing/2014/main" id="{F68E9906-BEE0-6187-C506-B91A9B0DB7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81" r="25635"/>
              <a:stretch/>
            </p:blipFill>
            <p:spPr bwMode="auto">
              <a:xfrm>
                <a:off x="5984691" y="3532779"/>
                <a:ext cx="991509" cy="1072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467761F-052C-2F2B-4A89-60916DEB64C6}"/>
                  </a:ext>
                </a:extLst>
              </p:cNvPr>
              <p:cNvSpPr txBox="1"/>
              <p:nvPr/>
            </p:nvSpPr>
            <p:spPr>
              <a:xfrm>
                <a:off x="5895301" y="4354094"/>
                <a:ext cx="1227111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node group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31BAD8D9-622F-8BAF-7653-A976CAC34A42}"/>
                </a:ext>
              </a:extLst>
            </p:cNvPr>
            <p:cNvSpPr/>
            <p:nvPr/>
          </p:nvSpPr>
          <p:spPr>
            <a:xfrm>
              <a:off x="6276353" y="4507135"/>
              <a:ext cx="1146271" cy="28375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27" name="화살표: 오른쪽 26">
              <a:extLst>
                <a:ext uri="{FF2B5EF4-FFF2-40B4-BE49-F238E27FC236}">
                  <a16:creationId xmlns:a16="http://schemas.microsoft.com/office/drawing/2014/main" id="{8819A95C-C0C9-29D9-6ED5-617C4215A465}"/>
                </a:ext>
              </a:extLst>
            </p:cNvPr>
            <p:cNvSpPr/>
            <p:nvPr/>
          </p:nvSpPr>
          <p:spPr>
            <a:xfrm>
              <a:off x="623605" y="4024499"/>
              <a:ext cx="1532876" cy="22669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42B17287-913E-63EA-01D7-ADE93EE0AB05}"/>
                </a:ext>
              </a:extLst>
            </p:cNvPr>
            <p:cNvSpPr/>
            <p:nvPr/>
          </p:nvSpPr>
          <p:spPr>
            <a:xfrm>
              <a:off x="2239265" y="3281551"/>
              <a:ext cx="3493828" cy="2400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48D4CEA2-32B0-7057-A00A-FFC76D3ECA9B}"/>
                </a:ext>
              </a:extLst>
            </p:cNvPr>
            <p:cNvGrpSpPr/>
            <p:nvPr/>
          </p:nvGrpSpPr>
          <p:grpSpPr>
            <a:xfrm>
              <a:off x="4820320" y="3445652"/>
              <a:ext cx="665509" cy="970980"/>
              <a:chOff x="7374536" y="3330416"/>
              <a:chExt cx="665509" cy="970980"/>
            </a:xfrm>
          </p:grpSpPr>
          <p:pic>
            <p:nvPicPr>
              <p:cNvPr id="26" name="Picture 18" descr="HPO@AWS">
                <a:extLst>
                  <a:ext uri="{FF2B5EF4-FFF2-40B4-BE49-F238E27FC236}">
                    <a16:creationId xmlns:a16="http://schemas.microsoft.com/office/drawing/2014/main" id="{7F87CC38-24C1-6B32-1C3A-B9FDA60B0F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810" b="97738" l="4386" r="94737">
                            <a14:foregroundMark x1="45614" y1="7692" x2="45614" y2="7692"/>
                            <a14:foregroundMark x1="4386" y1="57919" x2="4386" y2="57919"/>
                            <a14:foregroundMark x1="95175" y1="59276" x2="95175" y2="59276"/>
                            <a14:foregroundMark x1="68860" y1="95928" x2="68860" y2="95928"/>
                            <a14:foregroundMark x1="52193" y1="98190" x2="52193" y2="98190"/>
                            <a14:foregroundMark x1="49561" y1="1810" x2="49561" y2="1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2867" y="3330416"/>
                <a:ext cx="657178" cy="63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E0900DA-8271-4405-F8EC-E6CB0FA967EC}"/>
                  </a:ext>
                </a:extLst>
              </p:cNvPr>
              <p:cNvSpPr txBox="1"/>
              <p:nvPr/>
            </p:nvSpPr>
            <p:spPr>
              <a:xfrm>
                <a:off x="7374536" y="3980050"/>
                <a:ext cx="656096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pod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7B6EF133-370B-CF78-C2C9-DC19F94A151D}"/>
                </a:ext>
              </a:extLst>
            </p:cNvPr>
            <p:cNvGrpSpPr/>
            <p:nvPr/>
          </p:nvGrpSpPr>
          <p:grpSpPr>
            <a:xfrm>
              <a:off x="4834762" y="4559006"/>
              <a:ext cx="665509" cy="970980"/>
              <a:chOff x="7374536" y="3330416"/>
              <a:chExt cx="665509" cy="970980"/>
            </a:xfrm>
          </p:grpSpPr>
          <p:pic>
            <p:nvPicPr>
              <p:cNvPr id="37" name="Picture 18" descr="HPO@AWS">
                <a:extLst>
                  <a:ext uri="{FF2B5EF4-FFF2-40B4-BE49-F238E27FC236}">
                    <a16:creationId xmlns:a16="http://schemas.microsoft.com/office/drawing/2014/main" id="{BA0ECC7E-5B75-2635-9C29-223CC0BE50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810" b="97738" l="4386" r="94737">
                            <a14:foregroundMark x1="45614" y1="7692" x2="45614" y2="7692"/>
                            <a14:foregroundMark x1="4386" y1="57919" x2="4386" y2="57919"/>
                            <a14:foregroundMark x1="95175" y1="59276" x2="95175" y2="59276"/>
                            <a14:foregroundMark x1="68860" y1="95928" x2="68860" y2="95928"/>
                            <a14:foregroundMark x1="52193" y1="98190" x2="52193" y2="98190"/>
                            <a14:foregroundMark x1="49561" y1="1810" x2="49561" y2="1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2867" y="3330416"/>
                <a:ext cx="657178" cy="63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B8D1DD6-6AE7-7E1E-57A7-FCDAA019B0ED}"/>
                  </a:ext>
                </a:extLst>
              </p:cNvPr>
              <p:cNvSpPr txBox="1"/>
              <p:nvPr/>
            </p:nvSpPr>
            <p:spPr>
              <a:xfrm>
                <a:off x="7374536" y="3980050"/>
                <a:ext cx="656096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pod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42" name="화살표: 오른쪽 41">
              <a:extLst>
                <a:ext uri="{FF2B5EF4-FFF2-40B4-BE49-F238E27FC236}">
                  <a16:creationId xmlns:a16="http://schemas.microsoft.com/office/drawing/2014/main" id="{82C4BC43-2EDC-2623-33D5-FF36D5F1F036}"/>
                </a:ext>
              </a:extLst>
            </p:cNvPr>
            <p:cNvSpPr/>
            <p:nvPr/>
          </p:nvSpPr>
          <p:spPr>
            <a:xfrm>
              <a:off x="3003926" y="4317570"/>
              <a:ext cx="535841" cy="2414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3" name="화살표: 오른쪽 42">
              <a:extLst>
                <a:ext uri="{FF2B5EF4-FFF2-40B4-BE49-F238E27FC236}">
                  <a16:creationId xmlns:a16="http://schemas.microsoft.com/office/drawing/2014/main" id="{6673C1ED-8946-8B10-1C72-097826BC7C2D}"/>
                </a:ext>
              </a:extLst>
            </p:cNvPr>
            <p:cNvSpPr/>
            <p:nvPr/>
          </p:nvSpPr>
          <p:spPr>
            <a:xfrm rot="19323717">
              <a:off x="4316183" y="4027630"/>
              <a:ext cx="535841" cy="2414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4" name="화살표: 오른쪽 43">
              <a:extLst>
                <a:ext uri="{FF2B5EF4-FFF2-40B4-BE49-F238E27FC236}">
                  <a16:creationId xmlns:a16="http://schemas.microsoft.com/office/drawing/2014/main" id="{B4A81F1A-CD22-5954-3B51-0CBD62CAF75E}"/>
                </a:ext>
              </a:extLst>
            </p:cNvPr>
            <p:cNvSpPr/>
            <p:nvPr/>
          </p:nvSpPr>
          <p:spPr>
            <a:xfrm rot="2464064">
              <a:off x="4316183" y="4509285"/>
              <a:ext cx="535841" cy="2414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F3567F00-BA12-B1E2-E4AE-AF7E5521054F}"/>
                </a:ext>
              </a:extLst>
            </p:cNvPr>
            <p:cNvSpPr/>
            <p:nvPr/>
          </p:nvSpPr>
          <p:spPr>
            <a:xfrm>
              <a:off x="7625401" y="1993844"/>
              <a:ext cx="5036500" cy="486415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CBC44379-3501-D511-C256-975F8A49D956}"/>
                </a:ext>
              </a:extLst>
            </p:cNvPr>
            <p:cNvGrpSpPr/>
            <p:nvPr/>
          </p:nvGrpSpPr>
          <p:grpSpPr>
            <a:xfrm>
              <a:off x="7587181" y="3928568"/>
              <a:ext cx="1433210" cy="1072630"/>
              <a:chOff x="9259521" y="3585814"/>
              <a:chExt cx="1433210" cy="1072630"/>
            </a:xfrm>
          </p:grpSpPr>
          <p:pic>
            <p:nvPicPr>
              <p:cNvPr id="6156" name="Picture 12" descr="Application Load Balancer | AWS Compute">
                <a:extLst>
                  <a:ext uri="{FF2B5EF4-FFF2-40B4-BE49-F238E27FC236}">
                    <a16:creationId xmlns:a16="http://schemas.microsoft.com/office/drawing/2014/main" id="{0C023DF8-A9D4-A45C-F205-57DF4891B9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667" b="91556" l="6667" r="93778">
                            <a14:foregroundMark x1="42222" y1="8000" x2="42222" y2="8000"/>
                            <a14:foregroundMark x1="47111" y1="3111" x2="47111" y2="3111"/>
                            <a14:foregroundMark x1="6667" y1="46667" x2="6667" y2="46667"/>
                            <a14:foregroundMark x1="48889" y1="91556" x2="48889" y2="91556"/>
                            <a14:foregroundMark x1="93778" y1="53778" x2="93778" y2="53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79313" y="3585814"/>
                <a:ext cx="754306" cy="754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36659C3-2C06-2DE5-A57B-3C4D297C63FF}"/>
                  </a:ext>
                </a:extLst>
              </p:cNvPr>
              <p:cNvSpPr txBox="1"/>
              <p:nvPr/>
            </p:nvSpPr>
            <p:spPr>
              <a:xfrm>
                <a:off x="9259521" y="4337099"/>
                <a:ext cx="1433210" cy="32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Load </a:t>
                </a:r>
                <a:r>
                  <a:rPr lang="en-US" altLang="ko-KR" sz="1100" b="1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blance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CC474442-A710-F94A-38D3-D1AE97A65C2C}"/>
                </a:ext>
              </a:extLst>
            </p:cNvPr>
            <p:cNvGrpSpPr/>
            <p:nvPr/>
          </p:nvGrpSpPr>
          <p:grpSpPr>
            <a:xfrm>
              <a:off x="8932968" y="3871528"/>
              <a:ext cx="1433210" cy="1277269"/>
              <a:chOff x="9957042" y="2301769"/>
              <a:chExt cx="1433210" cy="1277269"/>
            </a:xfrm>
          </p:grpSpPr>
          <p:pic>
            <p:nvPicPr>
              <p:cNvPr id="6158" name="Picture 14" descr="Unidade Distribute Traffic with Elastic Load Balancing | Salesforce">
                <a:extLst>
                  <a:ext uri="{FF2B5EF4-FFF2-40B4-BE49-F238E27FC236}">
                    <a16:creationId xmlns:a16="http://schemas.microsoft.com/office/drawing/2014/main" id="{8193FF4E-B3B3-8CC5-6D20-756A058A54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5571" y="2301769"/>
                <a:ext cx="781367" cy="781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7D26598-4C24-B32C-30D8-83EBBECE7476}"/>
                  </a:ext>
                </a:extLst>
              </p:cNvPr>
              <p:cNvSpPr txBox="1"/>
              <p:nvPr/>
            </p:nvSpPr>
            <p:spPr>
              <a:xfrm>
                <a:off x="9957042" y="3049763"/>
                <a:ext cx="1433210" cy="52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Ingress controller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86B46C8B-F73B-2E88-31D9-8CD95FE0906D}"/>
                </a:ext>
              </a:extLst>
            </p:cNvPr>
            <p:cNvGrpSpPr/>
            <p:nvPr/>
          </p:nvGrpSpPr>
          <p:grpSpPr>
            <a:xfrm>
              <a:off x="10758789" y="2413673"/>
              <a:ext cx="1433210" cy="1075186"/>
              <a:chOff x="10461342" y="3561304"/>
              <a:chExt cx="1433210" cy="1075186"/>
            </a:xfrm>
          </p:grpSpPr>
          <p:pic>
            <p:nvPicPr>
              <p:cNvPr id="6160" name="Picture 16" descr="Amazon ECR | AWS Compute">
                <a:extLst>
                  <a:ext uri="{FF2B5EF4-FFF2-40B4-BE49-F238E27FC236}">
                    <a16:creationId xmlns:a16="http://schemas.microsoft.com/office/drawing/2014/main" id="{84F093CB-4E70-D595-B9CD-8E6DB5AE6D6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889" b="95111" l="4000" r="94667">
                            <a14:foregroundMark x1="53333" y1="4889" x2="53333" y2="4889"/>
                            <a14:foregroundMark x1="92444" y1="52000" x2="92444" y2="52000"/>
                            <a14:foregroundMark x1="48444" y1="92444" x2="48444" y2="92444"/>
                            <a14:foregroundMark x1="7556" y1="48000" x2="7556" y2="48000"/>
                            <a14:foregroundMark x1="94667" y1="50667" x2="94667" y2="50667"/>
                            <a14:foregroundMark x1="4000" y1="49778" x2="4000" y2="49778"/>
                            <a14:foregroundMark x1="48444" y1="95111" x2="48444" y2="95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7394" y="3561304"/>
                <a:ext cx="781367" cy="781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3DC31A7-4A57-CB4F-120D-FE7BFBEFEE82}"/>
                  </a:ext>
                </a:extLst>
              </p:cNvPr>
              <p:cNvSpPr txBox="1"/>
              <p:nvPr/>
            </p:nvSpPr>
            <p:spPr>
              <a:xfrm>
                <a:off x="10461342" y="4315144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ecr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pic>
          <p:nvPicPr>
            <p:cNvPr id="6164" name="Picture 20" descr="쉘 스크립트, 배치파일 만들기">
              <a:extLst>
                <a:ext uri="{FF2B5EF4-FFF2-40B4-BE49-F238E27FC236}">
                  <a16:creationId xmlns:a16="http://schemas.microsoft.com/office/drawing/2014/main" id="{1F04EE2F-895D-97E0-770E-12A8C40005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672" y="3242688"/>
              <a:ext cx="1515089" cy="90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6" name="Picture 22" descr="Png Format - - Flask Python Logo, Transparent Png - 3000x1174(#626352) -  PngFind">
              <a:extLst>
                <a:ext uri="{FF2B5EF4-FFF2-40B4-BE49-F238E27FC236}">
                  <a16:creationId xmlns:a16="http://schemas.microsoft.com/office/drawing/2014/main" id="{5A321A2D-25EA-27C5-88A1-944BDF4315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875" r="97188">
                          <a14:foregroundMark x1="10313" y1="48438" x2="10313" y2="48438"/>
                          <a14:foregroundMark x1="13750" y1="47500" x2="13750" y2="47500"/>
                          <a14:foregroundMark x1="10313" y1="37500" x2="10313" y2="37500"/>
                          <a14:foregroundMark x1="7813" y1="36563" x2="7813" y2="36563"/>
                          <a14:foregroundMark x1="6875" y1="31563" x2="6875" y2="31563"/>
                          <a14:foregroundMark x1="5625" y1="38438" x2="5625" y2="38438"/>
                          <a14:foregroundMark x1="5625" y1="38438" x2="5625" y2="38438"/>
                          <a14:foregroundMark x1="10000" y1="39688" x2="10000" y2="39688"/>
                          <a14:foregroundMark x1="14375" y1="54688" x2="14375" y2="54688"/>
                          <a14:foregroundMark x1="15000" y1="51875" x2="15000" y2="51875"/>
                          <a14:foregroundMark x1="33125" y1="43438" x2="33125" y2="43438"/>
                          <a14:foregroundMark x1="1875" y1="41875" x2="1875" y2="41875"/>
                          <a14:foregroundMark x1="49375" y1="42500" x2="49375" y2="42500"/>
                          <a14:foregroundMark x1="59375" y1="44063" x2="59375" y2="44063"/>
                          <a14:foregroundMark x1="76875" y1="42500" x2="76875" y2="42500"/>
                          <a14:foregroundMark x1="86250" y1="41875" x2="86250" y2="41875"/>
                          <a14:foregroundMark x1="93125" y1="51563" x2="93125" y2="51563"/>
                          <a14:foregroundMark x1="93750" y1="44063" x2="93750" y2="44063"/>
                          <a14:foregroundMark x1="97188" y1="42813" x2="97188" y2="42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267" y="4655029"/>
              <a:ext cx="1051676" cy="803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9653CD7D-750E-E647-8DF6-A371056AE5CD}"/>
                </a:ext>
              </a:extLst>
            </p:cNvPr>
            <p:cNvSpPr/>
            <p:nvPr/>
          </p:nvSpPr>
          <p:spPr>
            <a:xfrm>
              <a:off x="10568953" y="3928568"/>
              <a:ext cx="1623047" cy="136262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54" name="화살표: 오른쪽 53">
              <a:extLst>
                <a:ext uri="{FF2B5EF4-FFF2-40B4-BE49-F238E27FC236}">
                  <a16:creationId xmlns:a16="http://schemas.microsoft.com/office/drawing/2014/main" id="{356288C4-0382-2378-BB6E-BD6924B9F21C}"/>
                </a:ext>
              </a:extLst>
            </p:cNvPr>
            <p:cNvSpPr/>
            <p:nvPr/>
          </p:nvSpPr>
          <p:spPr>
            <a:xfrm>
              <a:off x="8778683" y="4317570"/>
              <a:ext cx="330744" cy="2661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55" name="화살표: 오른쪽 54">
              <a:extLst>
                <a:ext uri="{FF2B5EF4-FFF2-40B4-BE49-F238E27FC236}">
                  <a16:creationId xmlns:a16="http://schemas.microsoft.com/office/drawing/2014/main" id="{A8E389F0-C742-0BD3-0149-0ED9635A9C64}"/>
                </a:ext>
              </a:extLst>
            </p:cNvPr>
            <p:cNvSpPr/>
            <p:nvPr/>
          </p:nvSpPr>
          <p:spPr>
            <a:xfrm>
              <a:off x="10182653" y="4317570"/>
              <a:ext cx="330744" cy="2661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56" name="화살표: 오른쪽 55">
              <a:extLst>
                <a:ext uri="{FF2B5EF4-FFF2-40B4-BE49-F238E27FC236}">
                  <a16:creationId xmlns:a16="http://schemas.microsoft.com/office/drawing/2014/main" id="{F21CFA86-4EAD-4D5C-F9AF-26607ACBA42B}"/>
                </a:ext>
              </a:extLst>
            </p:cNvPr>
            <p:cNvSpPr/>
            <p:nvPr/>
          </p:nvSpPr>
          <p:spPr>
            <a:xfrm rot="5400000">
              <a:off x="11284526" y="3578028"/>
              <a:ext cx="330744" cy="2661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284873A-570B-4F0B-596B-00AA8087A29C}"/>
              </a:ext>
            </a:extLst>
          </p:cNvPr>
          <p:cNvSpPr txBox="1"/>
          <p:nvPr/>
        </p:nvSpPr>
        <p:spPr>
          <a:xfrm>
            <a:off x="5936570" y="1527703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awscli</a:t>
            </a:r>
            <a:r>
              <a:rPr lang="en-US" altLang="ko-KR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 , </a:t>
            </a:r>
            <a:r>
              <a:rPr lang="en-US" altLang="ko-KR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kubectl</a:t>
            </a:r>
            <a:r>
              <a:rPr lang="en-US" altLang="ko-KR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, </a:t>
            </a:r>
            <a:r>
              <a:rPr lang="en-US" altLang="ko-KR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eksctl</a:t>
            </a:r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20566FD6-74BD-8D99-327A-843DB9DEFCF0}"/>
              </a:ext>
            </a:extLst>
          </p:cNvPr>
          <p:cNvSpPr/>
          <p:nvPr/>
        </p:nvSpPr>
        <p:spPr>
          <a:xfrm>
            <a:off x="5955842" y="1486782"/>
            <a:ext cx="2540457" cy="4638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D0B710DD-DE2A-A20D-86B2-CD341A2E8DC4}"/>
              </a:ext>
            </a:extLst>
          </p:cNvPr>
          <p:cNvSpPr/>
          <p:nvPr/>
        </p:nvSpPr>
        <p:spPr>
          <a:xfrm rot="5400000">
            <a:off x="6745332" y="2500068"/>
            <a:ext cx="935937" cy="23100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1026" name="Picture 2" descr="cert-manager · GitHub">
            <a:extLst>
              <a:ext uri="{FF2B5EF4-FFF2-40B4-BE49-F238E27FC236}">
                <a16:creationId xmlns:a16="http://schemas.microsoft.com/office/drawing/2014/main" id="{0E722A8C-0A45-2A0E-B79F-803BBD800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61" y="2694382"/>
            <a:ext cx="681484" cy="6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F7920414-229F-A09E-0364-2DC4F607750D}"/>
              </a:ext>
            </a:extLst>
          </p:cNvPr>
          <p:cNvSpPr txBox="1"/>
          <p:nvPr/>
        </p:nvSpPr>
        <p:spPr>
          <a:xfrm>
            <a:off x="8317580" y="3331394"/>
            <a:ext cx="1170225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Cert</a:t>
            </a:r>
            <a:r>
              <a:rPr lang="ko-KR" altLang="en-US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manager</a:t>
            </a:r>
            <a:endParaRPr lang="ko-KR" altLang="en-US" sz="11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3" name="화살표: 오른쪽 62">
            <a:extLst>
              <a:ext uri="{FF2B5EF4-FFF2-40B4-BE49-F238E27FC236}">
                <a16:creationId xmlns:a16="http://schemas.microsoft.com/office/drawing/2014/main" id="{AF8E41AE-4FF2-E4F5-3DAC-A0E14E264D15}"/>
              </a:ext>
            </a:extLst>
          </p:cNvPr>
          <p:cNvSpPr/>
          <p:nvPr/>
        </p:nvSpPr>
        <p:spPr>
          <a:xfrm rot="5400000">
            <a:off x="8675605" y="3715883"/>
            <a:ext cx="503854" cy="1802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024" name="슬라이드 번호 개체 틀 1023">
            <a:extLst>
              <a:ext uri="{FF2B5EF4-FFF2-40B4-BE49-F238E27FC236}">
                <a16:creationId xmlns:a16="http://schemas.microsoft.com/office/drawing/2014/main" id="{6C3F5894-C193-9CE5-8E45-4438336D4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12</a:t>
            </a:fld>
            <a:endParaRPr lang="ko-KR" altLang="en-US"/>
          </a:p>
        </p:txBody>
      </p:sp>
      <p:pic>
        <p:nvPicPr>
          <p:cNvPr id="2" name="Picture 2" descr="Amazon RDS for MariaDB – Amazon Web Services(AWS)">
            <a:extLst>
              <a:ext uri="{FF2B5EF4-FFF2-40B4-BE49-F238E27FC236}">
                <a16:creationId xmlns:a16="http://schemas.microsoft.com/office/drawing/2014/main" id="{46FE2A91-4F62-2295-663A-BBF052EF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742" y="3920545"/>
            <a:ext cx="1083466" cy="55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648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13</a:t>
            </a:fld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4587CA12-F547-33D2-2FFA-C267CACCAA0B}"/>
              </a:ext>
            </a:extLst>
          </p:cNvPr>
          <p:cNvGrpSpPr/>
          <p:nvPr/>
        </p:nvGrpSpPr>
        <p:grpSpPr>
          <a:xfrm>
            <a:off x="702047" y="1997419"/>
            <a:ext cx="10787906" cy="4156800"/>
            <a:chOff x="1404094" y="2079612"/>
            <a:chExt cx="9833163" cy="3530779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CB64DE97-C040-3733-451E-CA0CD392714F}"/>
                </a:ext>
              </a:extLst>
            </p:cNvPr>
            <p:cNvGrpSpPr/>
            <p:nvPr/>
          </p:nvGrpSpPr>
          <p:grpSpPr>
            <a:xfrm>
              <a:off x="1404094" y="2079612"/>
              <a:ext cx="9833163" cy="3530779"/>
              <a:chOff x="1187624" y="5912984"/>
              <a:chExt cx="6912768" cy="2712615"/>
            </a:xfrm>
          </p:grpSpPr>
          <p:sp>
            <p:nvSpPr>
              <p:cNvPr id="15" name="모서리가 둥근 직사각형 39">
                <a:extLst>
                  <a:ext uri="{FF2B5EF4-FFF2-40B4-BE49-F238E27FC236}">
                    <a16:creationId xmlns:a16="http://schemas.microsoft.com/office/drawing/2014/main" id="{A8168B7A-498C-8378-5759-B7B7FAF0F4A6}"/>
                  </a:ext>
                </a:extLst>
              </p:cNvPr>
              <p:cNvSpPr/>
              <p:nvPr/>
            </p:nvSpPr>
            <p:spPr>
              <a:xfrm>
                <a:off x="1259632" y="6015020"/>
                <a:ext cx="6768752" cy="2520280"/>
              </a:xfrm>
              <a:prstGeom prst="roundRect">
                <a:avLst/>
              </a:prstGeom>
              <a:solidFill>
                <a:srgbClr val="274555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 dirty="0"/>
              </a:p>
            </p:txBody>
          </p:sp>
          <p:sp>
            <p:nvSpPr>
              <p:cNvPr id="16" name="모서리가 둥근 직사각형 42">
                <a:extLst>
                  <a:ext uri="{FF2B5EF4-FFF2-40B4-BE49-F238E27FC236}">
                    <a16:creationId xmlns:a16="http://schemas.microsoft.com/office/drawing/2014/main" id="{5EA41E90-9582-3D72-FC15-5A96D658E28D}"/>
                  </a:ext>
                </a:extLst>
              </p:cNvPr>
              <p:cNvSpPr/>
              <p:nvPr/>
            </p:nvSpPr>
            <p:spPr>
              <a:xfrm>
                <a:off x="1187624" y="5912984"/>
                <a:ext cx="6912768" cy="2712615"/>
              </a:xfrm>
              <a:prstGeom prst="roundRect">
                <a:avLst/>
              </a:prstGeom>
              <a:noFill/>
              <a:ln w="12700">
                <a:solidFill>
                  <a:srgbClr val="C6A49A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800"/>
              </a:p>
            </p:txBody>
          </p:sp>
        </p:grpSp>
        <p:pic>
          <p:nvPicPr>
            <p:cNvPr id="23" name="Picture 6" descr="Trivy: Keep your artifacts vulnerability-free | by Ayushi Rastogi | FAUN —  Developer Community 🐾">
              <a:extLst>
                <a:ext uri="{FF2B5EF4-FFF2-40B4-BE49-F238E27FC236}">
                  <a16:creationId xmlns:a16="http://schemas.microsoft.com/office/drawing/2014/main" id="{D30A2AA3-09AE-2659-D224-5DB290C05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0243" y="3275474"/>
              <a:ext cx="537246" cy="49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D7755D78-FA33-E449-3280-12B2EDD9DA68}"/>
                </a:ext>
              </a:extLst>
            </p:cNvPr>
            <p:cNvSpPr/>
            <p:nvPr/>
          </p:nvSpPr>
          <p:spPr>
            <a:xfrm>
              <a:off x="1986016" y="4142254"/>
              <a:ext cx="2107994" cy="1002462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26" name="Picture 2" descr="Wazuh - Adapters | Axonius">
              <a:extLst>
                <a:ext uri="{FF2B5EF4-FFF2-40B4-BE49-F238E27FC236}">
                  <a16:creationId xmlns:a16="http://schemas.microsoft.com/office/drawing/2014/main" id="{AD3A055D-6424-4633-B334-AD973916D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237" y="4575343"/>
              <a:ext cx="735929" cy="35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What is GitHub? — Pythia Foundations">
              <a:extLst>
                <a:ext uri="{FF2B5EF4-FFF2-40B4-BE49-F238E27FC236}">
                  <a16:creationId xmlns:a16="http://schemas.microsoft.com/office/drawing/2014/main" id="{3B78AC7F-3204-557D-0626-6A77DD7FC3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526" y="2767099"/>
              <a:ext cx="1242847" cy="69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PHPro - Jenkins en Pipeline">
              <a:extLst>
                <a:ext uri="{FF2B5EF4-FFF2-40B4-BE49-F238E27FC236}">
                  <a16:creationId xmlns:a16="http://schemas.microsoft.com/office/drawing/2014/main" id="{61BE6293-6741-A40B-8929-D6B530E48E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0142" y="2572876"/>
              <a:ext cx="1340796" cy="1340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ArgoCD ApplicationsSet with Helm. This article is for people who are… | by  Maciej Przygrodzki | Medium">
              <a:extLst>
                <a:ext uri="{FF2B5EF4-FFF2-40B4-BE49-F238E27FC236}">
                  <a16:creationId xmlns:a16="http://schemas.microsoft.com/office/drawing/2014/main" id="{2FD90289-CCF0-C48D-3983-273EDFBF5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8410" y="4264201"/>
              <a:ext cx="858270" cy="858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AWS] 간단한 Flask 이미지를 만들어서 ECR에 푸시하기">
              <a:extLst>
                <a:ext uri="{FF2B5EF4-FFF2-40B4-BE49-F238E27FC236}">
                  <a16:creationId xmlns:a16="http://schemas.microsoft.com/office/drawing/2014/main" id="{A37403CE-BE23-5362-67A2-5CA6F8221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41667" y1="44920" x2="41667" y2="44920"/>
                          <a14:foregroundMark x1="60677" y1="44652" x2="60677" y2="44652"/>
                          <a14:foregroundMark x1="32552" y1="74064" x2="32552" y2="74064"/>
                          <a14:foregroundMark x1="33073" y1="75668" x2="33073" y2="75668"/>
                          <a14:foregroundMark x1="30208" y1="75668" x2="30208" y2="75668"/>
                          <a14:foregroundMark x1="35417" y1="73797" x2="35417" y2="73797"/>
                          <a14:foregroundMark x1="37240" y1="73262" x2="37240" y2="73262"/>
                          <a14:foregroundMark x1="39583" y1="73262" x2="39583" y2="73262"/>
                          <a14:foregroundMark x1="42708" y1="72995" x2="42708" y2="72995"/>
                          <a14:foregroundMark x1="43750" y1="75401" x2="43750" y2="75401"/>
                          <a14:foregroundMark x1="42708" y1="75401" x2="42708" y2="75401"/>
                          <a14:foregroundMark x1="46875" y1="74599" x2="46875" y2="74599"/>
                          <a14:foregroundMark x1="47656" y1="73529" x2="47656" y2="73529"/>
                          <a14:foregroundMark x1="45573" y1="76738" x2="45573" y2="76738"/>
                          <a14:foregroundMark x1="49479" y1="75134" x2="49479" y2="75134"/>
                          <a14:foregroundMark x1="51823" y1="74866" x2="51823" y2="74866"/>
                          <a14:foregroundMark x1="54167" y1="74332" x2="54167" y2="74332"/>
                          <a14:foregroundMark x1="56250" y1="74064" x2="56250" y2="74064"/>
                          <a14:foregroundMark x1="60417" y1="74332" x2="60417" y2="74332"/>
                          <a14:foregroundMark x1="64583" y1="74064" x2="64583" y2="74064"/>
                          <a14:foregroundMark x1="69271" y1="74599" x2="69271" y2="74599"/>
                          <a14:foregroundMark x1="71094" y1="75668" x2="71094" y2="75668"/>
                          <a14:foregroundMark x1="60677" y1="71925" x2="60677" y2="71925"/>
                          <a14:foregroundMark x1="66406" y1="71658" x2="66406" y2="71658"/>
                          <a14:foregroundMark x1="56510" y1="75936" x2="56510" y2="75936"/>
                          <a14:foregroundMark x1="46615" y1="73262" x2="46615" y2="73262"/>
                          <a14:foregroundMark x1="39583" y1="75134" x2="39583" y2="75134"/>
                          <a14:backgroundMark x1="44792" y1="34225" x2="44792" y2="34225"/>
                          <a14:backgroundMark x1="44010" y1="37968" x2="44010" y2="37968"/>
                          <a14:backgroundMark x1="43490" y1="48396" x2="48698" y2="34759"/>
                          <a14:backgroundMark x1="41406" y1="45722" x2="41406" y2="45722"/>
                          <a14:backgroundMark x1="41667" y1="45989" x2="41667" y2="45989"/>
                          <a14:backgroundMark x1="42448" y1="45455" x2="42448" y2="45455"/>
                          <a14:backgroundMark x1="41927" y1="44920" x2="41927" y2="44920"/>
                          <a14:backgroundMark x1="41927" y1="45455" x2="41927" y2="45455"/>
                          <a14:backgroundMark x1="54427" y1="44920" x2="54427" y2="44920"/>
                          <a14:backgroundMark x1="63802" y1="44118" x2="63802" y2="44118"/>
                          <a14:backgroundMark x1="63293" y1="44652" x2="62240" y2="52406"/>
                          <a14:backgroundMark x1="63802" y1="40909" x2="63293" y2="44652"/>
                          <a14:backgroundMark x1="54271" y1="44652" x2="52865" y2="47059"/>
                          <a14:backgroundMark x1="55208" y1="43048" x2="54271" y2="44652"/>
                          <a14:backgroundMark x1="50781" y1="54545" x2="50781" y2="54545"/>
                          <a14:backgroundMark x1="50000" y1="58289" x2="50000" y2="58289"/>
                          <a14:backgroundMark x1="61458" y1="35027" x2="61458" y2="35027"/>
                          <a14:backgroundMark x1="62760" y1="34225" x2="62760" y2="34225"/>
                          <a14:backgroundMark x1="66406" y1="31551" x2="66406" y2="31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230" y="2487046"/>
              <a:ext cx="1443187" cy="14056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K8s Kubernetes | SUE Cloud &amp; IT | Download Price List Now">
              <a:extLst>
                <a:ext uri="{FF2B5EF4-FFF2-40B4-BE49-F238E27FC236}">
                  <a16:creationId xmlns:a16="http://schemas.microsoft.com/office/drawing/2014/main" id="{BA6DD486-9AF3-49C0-E3B1-05F9F0A556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0010" y="4128474"/>
              <a:ext cx="1020248" cy="1020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57CED374-6F64-D4B7-DE30-15A53BE0C464}"/>
                </a:ext>
              </a:extLst>
            </p:cNvPr>
            <p:cNvGrpSpPr/>
            <p:nvPr/>
          </p:nvGrpSpPr>
          <p:grpSpPr>
            <a:xfrm>
              <a:off x="1469275" y="2618862"/>
              <a:ext cx="1350520" cy="976232"/>
              <a:chOff x="662452" y="1654365"/>
              <a:chExt cx="1350520" cy="976232"/>
            </a:xfrm>
          </p:grpSpPr>
          <p:pic>
            <p:nvPicPr>
              <p:cNvPr id="37" name="그림 36">
                <a:extLst>
                  <a:ext uri="{FF2B5EF4-FFF2-40B4-BE49-F238E27FC236}">
                    <a16:creationId xmlns:a16="http://schemas.microsoft.com/office/drawing/2014/main" id="{6FD6745F-65C2-D99E-C4CE-CE8DCA7AE3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673" y="1654365"/>
                <a:ext cx="624412" cy="62441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ABA604D-6456-7D3D-CD90-F7B55B7F198F}"/>
                  </a:ext>
                </a:extLst>
              </p:cNvPr>
              <p:cNvSpPr txBox="1"/>
              <p:nvPr/>
            </p:nvSpPr>
            <p:spPr>
              <a:xfrm>
                <a:off x="662452" y="2316887"/>
                <a:ext cx="1350520" cy="3137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HY견고딕" panose="02030600000101010101" pitchFamily="18" charset="-127"/>
                    <a:ea typeface="HY견고딕" panose="02030600000101010101" pitchFamily="18" charset="-127"/>
                  </a:rPr>
                  <a:t>개발자</a:t>
                </a:r>
                <a:endParaRPr lang="ko-KR" altLang="en-US" dirty="0"/>
              </a:p>
            </p:txBody>
          </p:sp>
        </p:grpSp>
        <p:sp>
          <p:nvSpPr>
            <p:cNvPr id="39" name="화살표: 오른쪽 38">
              <a:extLst>
                <a:ext uri="{FF2B5EF4-FFF2-40B4-BE49-F238E27FC236}">
                  <a16:creationId xmlns:a16="http://schemas.microsoft.com/office/drawing/2014/main" id="{B0B0DE9D-8F78-D527-245F-CF6EDDA0FFAB}"/>
                </a:ext>
              </a:extLst>
            </p:cNvPr>
            <p:cNvSpPr/>
            <p:nvPr/>
          </p:nvSpPr>
          <p:spPr>
            <a:xfrm>
              <a:off x="2673030" y="3006926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0" name="화살표: 오른쪽 39">
              <a:extLst>
                <a:ext uri="{FF2B5EF4-FFF2-40B4-BE49-F238E27FC236}">
                  <a16:creationId xmlns:a16="http://schemas.microsoft.com/office/drawing/2014/main" id="{9AE32FAA-0F2D-B9D2-CC0A-AF19214D528D}"/>
                </a:ext>
              </a:extLst>
            </p:cNvPr>
            <p:cNvSpPr/>
            <p:nvPr/>
          </p:nvSpPr>
          <p:spPr>
            <a:xfrm>
              <a:off x="4271017" y="3006926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1" name="화살표: 오른쪽 40">
              <a:extLst>
                <a:ext uri="{FF2B5EF4-FFF2-40B4-BE49-F238E27FC236}">
                  <a16:creationId xmlns:a16="http://schemas.microsoft.com/office/drawing/2014/main" id="{A6214F41-DFF0-24B1-1376-A30BE9419376}"/>
                </a:ext>
              </a:extLst>
            </p:cNvPr>
            <p:cNvSpPr/>
            <p:nvPr/>
          </p:nvSpPr>
          <p:spPr>
            <a:xfrm>
              <a:off x="5879727" y="3006926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2" name="화살표: 위로 굽음 41">
              <a:extLst>
                <a:ext uri="{FF2B5EF4-FFF2-40B4-BE49-F238E27FC236}">
                  <a16:creationId xmlns:a16="http://schemas.microsoft.com/office/drawing/2014/main" id="{933DC3A5-90B1-FB5E-A529-F3B3C3E10C91}"/>
                </a:ext>
              </a:extLst>
            </p:cNvPr>
            <p:cNvSpPr/>
            <p:nvPr/>
          </p:nvSpPr>
          <p:spPr>
            <a:xfrm flipV="1">
              <a:off x="7620213" y="3071343"/>
              <a:ext cx="830985" cy="1020249"/>
            </a:xfrm>
            <a:prstGeom prst="bentUpArrow">
              <a:avLst>
                <a:gd name="adj1" fmla="val 6808"/>
                <a:gd name="adj2" fmla="val 10070"/>
                <a:gd name="adj3" fmla="val 17888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43" name="화살표: 오른쪽 42">
              <a:extLst>
                <a:ext uri="{FF2B5EF4-FFF2-40B4-BE49-F238E27FC236}">
                  <a16:creationId xmlns:a16="http://schemas.microsoft.com/office/drawing/2014/main" id="{A123498F-F25F-D948-D4E1-9C0E52EB5FCB}"/>
                </a:ext>
              </a:extLst>
            </p:cNvPr>
            <p:cNvSpPr/>
            <p:nvPr/>
          </p:nvSpPr>
          <p:spPr>
            <a:xfrm>
              <a:off x="5914898" y="4497801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4" name="화살표: 오른쪽 43">
              <a:extLst>
                <a:ext uri="{FF2B5EF4-FFF2-40B4-BE49-F238E27FC236}">
                  <a16:creationId xmlns:a16="http://schemas.microsoft.com/office/drawing/2014/main" id="{B76037B3-EBF7-60C9-40C9-D685AF0FDAA4}"/>
                </a:ext>
              </a:extLst>
            </p:cNvPr>
            <p:cNvSpPr/>
            <p:nvPr/>
          </p:nvSpPr>
          <p:spPr>
            <a:xfrm>
              <a:off x="7321480" y="4526670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45" name="화살표: 오른쪽 44">
              <a:extLst>
                <a:ext uri="{FF2B5EF4-FFF2-40B4-BE49-F238E27FC236}">
                  <a16:creationId xmlns:a16="http://schemas.microsoft.com/office/drawing/2014/main" id="{20A506D9-9766-0F55-1EF6-0069FC998CB4}"/>
                </a:ext>
              </a:extLst>
            </p:cNvPr>
            <p:cNvSpPr/>
            <p:nvPr/>
          </p:nvSpPr>
          <p:spPr>
            <a:xfrm rot="5400000">
              <a:off x="5081825" y="3882052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46" name="Picture 4" descr="What is GitHub? — Pythia Foundations">
              <a:extLst>
                <a:ext uri="{FF2B5EF4-FFF2-40B4-BE49-F238E27FC236}">
                  <a16:creationId xmlns:a16="http://schemas.microsoft.com/office/drawing/2014/main" id="{4F0BE83C-D988-3D73-8AB8-3CD8FEDA8F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508" y="4343785"/>
              <a:ext cx="1242847" cy="69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5E03531-57E6-A224-3E81-B5248D04B7A7}"/>
                </a:ext>
              </a:extLst>
            </p:cNvPr>
            <p:cNvSpPr txBox="1"/>
            <p:nvPr/>
          </p:nvSpPr>
          <p:spPr>
            <a:xfrm>
              <a:off x="2186940" y="2668259"/>
              <a:ext cx="1350520" cy="352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Code</a:t>
              </a:r>
            </a:p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change</a:t>
              </a:r>
              <a:endParaRPr lang="ko-KR" altLang="en-US" sz="105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C619DB-F634-FEB6-4ABA-ADB93A5879E9}"/>
                </a:ext>
              </a:extLst>
            </p:cNvPr>
            <p:cNvSpPr txBox="1"/>
            <p:nvPr/>
          </p:nvSpPr>
          <p:spPr>
            <a:xfrm>
              <a:off x="3792844" y="2720373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checkout</a:t>
              </a:r>
              <a:endParaRPr lang="ko-KR" altLang="en-US" sz="105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4A2599-154C-365F-B80D-AA48C269EB47}"/>
                </a:ext>
              </a:extLst>
            </p:cNvPr>
            <p:cNvSpPr txBox="1"/>
            <p:nvPr/>
          </p:nvSpPr>
          <p:spPr>
            <a:xfrm>
              <a:off x="5425055" y="2774312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Build &amp; push</a:t>
              </a:r>
              <a:endParaRPr lang="ko-KR" altLang="en-US" sz="1050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E0DBDCD-C49F-5559-8451-626D28E1535B}"/>
                </a:ext>
              </a:extLst>
            </p:cNvPr>
            <p:cNvSpPr txBox="1"/>
            <p:nvPr/>
          </p:nvSpPr>
          <p:spPr>
            <a:xfrm>
              <a:off x="7360023" y="2787909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Pull new Image </a:t>
              </a:r>
              <a:endParaRPr lang="ko-KR" altLang="en-US" sz="105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D70430D-9A78-D4D0-E7B9-AFA74777C244}"/>
                </a:ext>
              </a:extLst>
            </p:cNvPr>
            <p:cNvSpPr txBox="1"/>
            <p:nvPr/>
          </p:nvSpPr>
          <p:spPr>
            <a:xfrm>
              <a:off x="4221039" y="3781017"/>
              <a:ext cx="1350520" cy="352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Menifest</a:t>
              </a:r>
              <a:endPara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update</a:t>
              </a:r>
              <a:endParaRPr lang="ko-KR" altLang="en-US" sz="105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3A17CF8-2BE5-4023-FAE7-BCBC3519E086}"/>
                </a:ext>
              </a:extLst>
            </p:cNvPr>
            <p:cNvSpPr txBox="1"/>
            <p:nvPr/>
          </p:nvSpPr>
          <p:spPr>
            <a:xfrm>
              <a:off x="5398033" y="4239094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sync</a:t>
              </a:r>
              <a:endParaRPr lang="ko-KR" altLang="en-US" sz="105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D8B1DD1-71C1-0261-19FC-AF34680CEC15}"/>
                </a:ext>
              </a:extLst>
            </p:cNvPr>
            <p:cNvSpPr txBox="1"/>
            <p:nvPr/>
          </p:nvSpPr>
          <p:spPr>
            <a:xfrm>
              <a:off x="6858724" y="4264846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deploy</a:t>
              </a:r>
              <a:endParaRPr lang="ko-KR" altLang="en-US" sz="105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CCB7A6-8370-C541-321E-FB13661F252F}"/>
                </a:ext>
              </a:extLst>
            </p:cNvPr>
            <p:cNvSpPr txBox="1"/>
            <p:nvPr/>
          </p:nvSpPr>
          <p:spPr>
            <a:xfrm>
              <a:off x="1916112" y="4170135"/>
              <a:ext cx="2159094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morniterning</a:t>
              </a:r>
              <a:endParaRPr lang="ko-KR" alt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1D204D-30B8-B552-8127-7A67F720AAA0}"/>
                </a:ext>
              </a:extLst>
            </p:cNvPr>
            <p:cNvSpPr txBox="1"/>
            <p:nvPr/>
          </p:nvSpPr>
          <p:spPr>
            <a:xfrm>
              <a:off x="2987202" y="3430145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Main branch</a:t>
              </a:r>
              <a:endParaRPr lang="ko-KR" altLang="en-US" sz="105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2FA5610-21D9-126B-684F-E2780612B3CA}"/>
                </a:ext>
              </a:extLst>
            </p:cNvPr>
            <p:cNvSpPr txBox="1"/>
            <p:nvPr/>
          </p:nvSpPr>
          <p:spPr>
            <a:xfrm>
              <a:off x="4688009" y="5036993"/>
              <a:ext cx="1350520" cy="2156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dev branch</a:t>
              </a:r>
              <a:endParaRPr lang="ko-KR" altLang="en-US" sz="1050" dirty="0"/>
            </a:p>
          </p:txBody>
        </p:sp>
        <p:sp>
          <p:nvSpPr>
            <p:cNvPr id="57" name="화살표: 오른쪽 56">
              <a:extLst>
                <a:ext uri="{FF2B5EF4-FFF2-40B4-BE49-F238E27FC236}">
                  <a16:creationId xmlns:a16="http://schemas.microsoft.com/office/drawing/2014/main" id="{A592EC7A-E154-AD92-B32F-0939E37EF58C}"/>
                </a:ext>
              </a:extLst>
            </p:cNvPr>
            <p:cNvSpPr/>
            <p:nvPr/>
          </p:nvSpPr>
          <p:spPr>
            <a:xfrm>
              <a:off x="9150290" y="3323436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1030" name="Picture 6" descr="Slack - zeroheight">
              <a:extLst>
                <a:ext uri="{FF2B5EF4-FFF2-40B4-BE49-F238E27FC236}">
                  <a16:creationId xmlns:a16="http://schemas.microsoft.com/office/drawing/2014/main" id="{19AED1CD-5FC2-5369-4FAE-88A67C8F88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36466" y="3340760"/>
              <a:ext cx="1135990" cy="289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화살표: 오른쪽 57">
              <a:extLst>
                <a:ext uri="{FF2B5EF4-FFF2-40B4-BE49-F238E27FC236}">
                  <a16:creationId xmlns:a16="http://schemas.microsoft.com/office/drawing/2014/main" id="{FF978E23-835E-0596-3C60-A5B883C7A850}"/>
                </a:ext>
              </a:extLst>
            </p:cNvPr>
            <p:cNvSpPr/>
            <p:nvPr/>
          </p:nvSpPr>
          <p:spPr>
            <a:xfrm>
              <a:off x="8362412" y="3323436"/>
              <a:ext cx="257831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65F52C-AABC-7443-37B5-D01AFBF45BCF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수행 목표 및 도식화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D345256-64DA-D4D9-70C9-80B7DAE3E05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4BCF07-F8EA-38E7-2ACC-DFBF1AB4AE21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4621D20-5E85-7CA7-4252-8818BF127AF8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4C333C-3D1E-FB28-4EEF-828FFE45E7E6}"/>
              </a:ext>
            </a:extLst>
          </p:cNvPr>
          <p:cNvSpPr txBox="1"/>
          <p:nvPr/>
        </p:nvSpPr>
        <p:spPr>
          <a:xfrm>
            <a:off x="340920" y="1231402"/>
            <a:ext cx="289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구축 환경 로드맵</a:t>
            </a:r>
          </a:p>
        </p:txBody>
      </p:sp>
    </p:spTree>
    <p:extLst>
      <p:ext uri="{BB962C8B-B14F-4D97-AF65-F5344CB8AC3E}">
        <p14:creationId xmlns:p14="http://schemas.microsoft.com/office/powerpoint/2010/main" val="493488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56BDB6-90DE-4B3E-B250-55A06F7BF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14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E9FD-74EB-84C4-0ACC-CD529AADDDE4}"/>
              </a:ext>
            </a:extLst>
          </p:cNvPr>
          <p:cNvSpPr txBox="1"/>
          <p:nvPr/>
        </p:nvSpPr>
        <p:spPr>
          <a:xfrm>
            <a:off x="149975" y="427184"/>
            <a:ext cx="386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</a:p>
          <a:p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DBFBED1-540A-1449-F708-C8DDA493124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D83615-DAF4-FA3F-81B6-7274EB016EF3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5B1333D-E2F5-0426-ED55-98019706846C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593D751C-704C-ED43-96BC-9B23944F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0" y="1284170"/>
            <a:ext cx="5414505" cy="5391267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3E667D7E-CF34-717F-9E72-089963E90051}"/>
              </a:ext>
            </a:extLst>
          </p:cNvPr>
          <p:cNvSpPr/>
          <p:nvPr/>
        </p:nvSpPr>
        <p:spPr>
          <a:xfrm>
            <a:off x="787697" y="2473463"/>
            <a:ext cx="923924" cy="5671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AC717E7-AB79-A7CB-779A-A4F4A4689A05}"/>
              </a:ext>
            </a:extLst>
          </p:cNvPr>
          <p:cNvSpPr/>
          <p:nvPr/>
        </p:nvSpPr>
        <p:spPr>
          <a:xfrm>
            <a:off x="787697" y="3383380"/>
            <a:ext cx="1308231" cy="3568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B8DF9CD-71D3-EACD-9732-37B43263D5E5}"/>
              </a:ext>
            </a:extLst>
          </p:cNvPr>
          <p:cNvSpPr/>
          <p:nvPr/>
        </p:nvSpPr>
        <p:spPr>
          <a:xfrm>
            <a:off x="6371143" y="1564559"/>
            <a:ext cx="5563158" cy="1188915"/>
          </a:xfrm>
          <a:prstGeom prst="rect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AutoNum type="arabicPeriod"/>
            </a:pPr>
            <a:r>
              <a:rPr lang="en-US" altLang="ko-KR" sz="1800" dirty="0"/>
              <a:t>VPC </a:t>
            </a:r>
            <a:r>
              <a:rPr lang="ko-KR" altLang="en-US" sz="1800" dirty="0"/>
              <a:t>보안 그룹 생성 및 보안 그룹 규칙 생성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dirty="0"/>
              <a:t>AWS VPC </a:t>
            </a:r>
            <a:r>
              <a:rPr lang="ko-KR" altLang="en-US" dirty="0"/>
              <a:t>생성</a:t>
            </a:r>
            <a:endParaRPr lang="en-US" altLang="ko-KR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err="1"/>
              <a:t>서브넷</a:t>
            </a:r>
            <a:r>
              <a:rPr lang="ko-KR" altLang="en-US" dirty="0"/>
              <a:t> </a:t>
            </a:r>
            <a:r>
              <a:rPr lang="en-US" altLang="ko-KR" dirty="0"/>
              <a:t>, </a:t>
            </a:r>
            <a:r>
              <a:rPr lang="ko-KR" altLang="en-US" dirty="0"/>
              <a:t>게이트웨이</a:t>
            </a:r>
            <a:r>
              <a:rPr lang="en-US" altLang="ko-KR" dirty="0"/>
              <a:t>, </a:t>
            </a:r>
            <a:r>
              <a:rPr lang="ko-KR" altLang="en-US" dirty="0" err="1"/>
              <a:t>라우트</a:t>
            </a:r>
            <a:r>
              <a:rPr lang="ko-KR" altLang="en-US" dirty="0"/>
              <a:t> 테이블 설정</a:t>
            </a:r>
            <a:endParaRPr lang="en-US" altLang="ko-KR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A86CFD4-62A2-DBC5-EB9D-131B650D00B8}"/>
              </a:ext>
            </a:extLst>
          </p:cNvPr>
          <p:cNvSpPr/>
          <p:nvPr/>
        </p:nvSpPr>
        <p:spPr>
          <a:xfrm>
            <a:off x="6358890" y="1270862"/>
            <a:ext cx="5596940" cy="290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VPC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7DEBB79-D8EE-7FC5-04AD-2A7F85230BFF}"/>
              </a:ext>
            </a:extLst>
          </p:cNvPr>
          <p:cNvSpPr/>
          <p:nvPr/>
        </p:nvSpPr>
        <p:spPr>
          <a:xfrm>
            <a:off x="6371143" y="3357538"/>
            <a:ext cx="5563158" cy="11889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1800" dirty="0"/>
              <a:t>클러스터 </a:t>
            </a:r>
            <a:r>
              <a:rPr lang="en-US" altLang="ko-KR" sz="1800" dirty="0"/>
              <a:t>IAM </a:t>
            </a:r>
            <a:r>
              <a:rPr lang="ko-KR" altLang="en-US" sz="1800" dirty="0"/>
              <a:t>역할 생성 및 정책 연결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dirty="0"/>
              <a:t>EKS </a:t>
            </a:r>
            <a:r>
              <a:rPr lang="ko-KR" altLang="en-US" dirty="0"/>
              <a:t>클러스터 생성</a:t>
            </a:r>
            <a:endParaRPr lang="en-US" altLang="ko-KR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B136E02-0704-C8BE-C37B-AE4F947635BD}"/>
              </a:ext>
            </a:extLst>
          </p:cNvPr>
          <p:cNvSpPr/>
          <p:nvPr/>
        </p:nvSpPr>
        <p:spPr>
          <a:xfrm>
            <a:off x="6358890" y="3063841"/>
            <a:ext cx="5596940" cy="2905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EKS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클러스터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311E8B7-EC3D-91EE-25D4-D17763E36A51}"/>
              </a:ext>
            </a:extLst>
          </p:cNvPr>
          <p:cNvSpPr/>
          <p:nvPr/>
        </p:nvSpPr>
        <p:spPr>
          <a:xfrm>
            <a:off x="6371143" y="5124363"/>
            <a:ext cx="5563158" cy="11889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1800" dirty="0"/>
              <a:t>노드 </a:t>
            </a:r>
            <a:r>
              <a:rPr lang="en-US" altLang="ko-KR" sz="1800" dirty="0"/>
              <a:t>IAM </a:t>
            </a:r>
            <a:r>
              <a:rPr lang="ko-KR" altLang="en-US" sz="1800" dirty="0"/>
              <a:t>역할 생성 및 정책 연결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sz="1800" dirty="0"/>
              <a:t>EKS</a:t>
            </a:r>
            <a:r>
              <a:rPr lang="ko-KR" altLang="en-US" sz="1800" dirty="0"/>
              <a:t> 노드 그룹 생성</a:t>
            </a:r>
            <a:endParaRPr lang="en-US" altLang="ko-KR" sz="18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26756C4-2B6E-6698-5521-5345999CA76C}"/>
              </a:ext>
            </a:extLst>
          </p:cNvPr>
          <p:cNvSpPr/>
          <p:nvPr/>
        </p:nvSpPr>
        <p:spPr>
          <a:xfrm>
            <a:off x="6358890" y="4830666"/>
            <a:ext cx="5596940" cy="2905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Node group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39477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56BDB6-90DE-4B3E-B250-55A06F7BF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15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E9FD-74EB-84C4-0ACC-CD529AADDDE4}"/>
              </a:ext>
            </a:extLst>
          </p:cNvPr>
          <p:cNvSpPr txBox="1"/>
          <p:nvPr/>
        </p:nvSpPr>
        <p:spPr>
          <a:xfrm>
            <a:off x="149975" y="427184"/>
            <a:ext cx="386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</a:p>
          <a:p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DBFBED1-540A-1449-F708-C8DDA493124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D83615-DAF4-FA3F-81B6-7274EB016EF3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5B1333D-E2F5-0426-ED55-98019706846C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593D751C-704C-ED43-96BC-9B23944F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0" y="1284170"/>
            <a:ext cx="5414505" cy="5391267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497529C9-973E-B340-542A-16B4EB384444}"/>
              </a:ext>
            </a:extLst>
          </p:cNvPr>
          <p:cNvSpPr/>
          <p:nvPr/>
        </p:nvSpPr>
        <p:spPr>
          <a:xfrm>
            <a:off x="2800645" y="2624667"/>
            <a:ext cx="923924" cy="6265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AC717E7-AB79-A7CB-779A-A4F4A4689A05}"/>
              </a:ext>
            </a:extLst>
          </p:cNvPr>
          <p:cNvSpPr/>
          <p:nvPr/>
        </p:nvSpPr>
        <p:spPr>
          <a:xfrm>
            <a:off x="2588978" y="3293535"/>
            <a:ext cx="1381126" cy="13546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B8DF9CD-71D3-EACD-9732-37B43263D5E5}"/>
              </a:ext>
            </a:extLst>
          </p:cNvPr>
          <p:cNvSpPr/>
          <p:nvPr/>
        </p:nvSpPr>
        <p:spPr>
          <a:xfrm>
            <a:off x="6371143" y="1564559"/>
            <a:ext cx="5563158" cy="11889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AutoNum type="arabicPeriod"/>
            </a:pPr>
            <a:r>
              <a:rPr lang="en-US" altLang="ko-KR" sz="1800" dirty="0"/>
              <a:t>VPC </a:t>
            </a:r>
            <a:r>
              <a:rPr lang="ko-KR" altLang="en-US" sz="1800" dirty="0"/>
              <a:t>보안 그룹 생성 및 보안 그룹 규칙 생성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dirty="0"/>
              <a:t>AWS VPC </a:t>
            </a:r>
            <a:r>
              <a:rPr lang="ko-KR" altLang="en-US" dirty="0"/>
              <a:t>생성</a:t>
            </a:r>
            <a:endParaRPr lang="en-US" altLang="ko-KR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err="1"/>
              <a:t>서브넷</a:t>
            </a:r>
            <a:r>
              <a:rPr lang="ko-KR" altLang="en-US" dirty="0"/>
              <a:t> </a:t>
            </a:r>
            <a:r>
              <a:rPr lang="en-US" altLang="ko-KR" dirty="0"/>
              <a:t>, </a:t>
            </a:r>
            <a:r>
              <a:rPr lang="ko-KR" altLang="en-US" dirty="0"/>
              <a:t>게이트웨이</a:t>
            </a:r>
            <a:r>
              <a:rPr lang="en-US" altLang="ko-KR" dirty="0"/>
              <a:t>, </a:t>
            </a:r>
            <a:r>
              <a:rPr lang="ko-KR" altLang="en-US" dirty="0" err="1"/>
              <a:t>라우트</a:t>
            </a:r>
            <a:r>
              <a:rPr lang="ko-KR" altLang="en-US" dirty="0"/>
              <a:t> 테이블 설정</a:t>
            </a:r>
            <a:endParaRPr lang="en-US" altLang="ko-KR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A86CFD4-62A2-DBC5-EB9D-131B650D00B8}"/>
              </a:ext>
            </a:extLst>
          </p:cNvPr>
          <p:cNvSpPr/>
          <p:nvPr/>
        </p:nvSpPr>
        <p:spPr>
          <a:xfrm>
            <a:off x="6358890" y="1270862"/>
            <a:ext cx="5596940" cy="2905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VPC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7DEBB79-D8EE-7FC5-04AD-2A7F85230BFF}"/>
              </a:ext>
            </a:extLst>
          </p:cNvPr>
          <p:cNvSpPr/>
          <p:nvPr/>
        </p:nvSpPr>
        <p:spPr>
          <a:xfrm>
            <a:off x="6371143" y="3357538"/>
            <a:ext cx="5563158" cy="1188915"/>
          </a:xfrm>
          <a:prstGeom prst="rect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1800" dirty="0"/>
              <a:t>클러스터 </a:t>
            </a:r>
            <a:r>
              <a:rPr lang="en-US" altLang="ko-KR" sz="1800" dirty="0"/>
              <a:t>IAM </a:t>
            </a:r>
            <a:r>
              <a:rPr lang="ko-KR" altLang="en-US" sz="1800" dirty="0"/>
              <a:t>역할 생성 및 정책 연결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dirty="0"/>
              <a:t>EKS </a:t>
            </a:r>
            <a:r>
              <a:rPr lang="ko-KR" altLang="en-US" dirty="0"/>
              <a:t>클러스터 생성</a:t>
            </a:r>
            <a:endParaRPr lang="en-US" altLang="ko-KR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B136E02-0704-C8BE-C37B-AE4F947635BD}"/>
              </a:ext>
            </a:extLst>
          </p:cNvPr>
          <p:cNvSpPr/>
          <p:nvPr/>
        </p:nvSpPr>
        <p:spPr>
          <a:xfrm>
            <a:off x="6358890" y="3063841"/>
            <a:ext cx="5596940" cy="290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EKS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클러스터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311E8B7-EC3D-91EE-25D4-D17763E36A51}"/>
              </a:ext>
            </a:extLst>
          </p:cNvPr>
          <p:cNvSpPr/>
          <p:nvPr/>
        </p:nvSpPr>
        <p:spPr>
          <a:xfrm>
            <a:off x="6371143" y="5124363"/>
            <a:ext cx="5563158" cy="11889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1800" dirty="0"/>
              <a:t>노드 </a:t>
            </a:r>
            <a:r>
              <a:rPr lang="en-US" altLang="ko-KR" sz="1800" dirty="0"/>
              <a:t>IAM </a:t>
            </a:r>
            <a:r>
              <a:rPr lang="ko-KR" altLang="en-US" sz="1800" dirty="0"/>
              <a:t>역할 생성 및 정책 연결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sz="1800" dirty="0"/>
              <a:t>EKS</a:t>
            </a:r>
            <a:r>
              <a:rPr lang="ko-KR" altLang="en-US" sz="1800" dirty="0"/>
              <a:t> 노드 그룹 생성</a:t>
            </a:r>
            <a:endParaRPr lang="en-US" altLang="ko-KR" sz="18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26756C4-2B6E-6698-5521-5345999CA76C}"/>
              </a:ext>
            </a:extLst>
          </p:cNvPr>
          <p:cNvSpPr/>
          <p:nvPr/>
        </p:nvSpPr>
        <p:spPr>
          <a:xfrm>
            <a:off x="6358890" y="4830666"/>
            <a:ext cx="5596940" cy="2905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Node group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1556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56BDB6-90DE-4B3E-B250-55A06F7BF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16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E9FD-74EB-84C4-0ACC-CD529AADDDE4}"/>
              </a:ext>
            </a:extLst>
          </p:cNvPr>
          <p:cNvSpPr txBox="1"/>
          <p:nvPr/>
        </p:nvSpPr>
        <p:spPr>
          <a:xfrm>
            <a:off x="149975" y="427184"/>
            <a:ext cx="386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</a:p>
          <a:p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DBFBED1-540A-1449-F708-C8DDA493124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D83615-DAF4-FA3F-81B6-7274EB016EF3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5B1333D-E2F5-0426-ED55-98019706846C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pic>
        <p:nvPicPr>
          <p:cNvPr id="8" name="그림 7">
            <a:extLst>
              <a:ext uri="{FF2B5EF4-FFF2-40B4-BE49-F238E27FC236}">
                <a16:creationId xmlns:a16="http://schemas.microsoft.com/office/drawing/2014/main" id="{593D751C-704C-ED43-96BC-9B23944F5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80" y="1284170"/>
            <a:ext cx="5414505" cy="5391267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267E3411-A174-C71B-DD90-0172B376499A}"/>
              </a:ext>
            </a:extLst>
          </p:cNvPr>
          <p:cNvSpPr/>
          <p:nvPr/>
        </p:nvSpPr>
        <p:spPr>
          <a:xfrm>
            <a:off x="2588977" y="5506097"/>
            <a:ext cx="1448859" cy="22160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B8DF9CD-71D3-EACD-9732-37B43263D5E5}"/>
              </a:ext>
            </a:extLst>
          </p:cNvPr>
          <p:cNvSpPr/>
          <p:nvPr/>
        </p:nvSpPr>
        <p:spPr>
          <a:xfrm>
            <a:off x="6371143" y="1564559"/>
            <a:ext cx="5563158" cy="11889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Tx/>
              <a:buAutoNum type="arabicPeriod"/>
            </a:pPr>
            <a:r>
              <a:rPr lang="en-US" altLang="ko-KR" sz="1800" dirty="0"/>
              <a:t>VPC </a:t>
            </a:r>
            <a:r>
              <a:rPr lang="ko-KR" altLang="en-US" sz="1800" dirty="0"/>
              <a:t>보안 그룹 생성 및 보안 그룹 규칙 생성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dirty="0"/>
              <a:t>AWS VPC </a:t>
            </a:r>
            <a:r>
              <a:rPr lang="ko-KR" altLang="en-US" dirty="0"/>
              <a:t>생성</a:t>
            </a:r>
            <a:endParaRPr lang="en-US" altLang="ko-KR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ko-KR" altLang="en-US" dirty="0" err="1"/>
              <a:t>서브넷</a:t>
            </a:r>
            <a:r>
              <a:rPr lang="ko-KR" altLang="en-US" dirty="0"/>
              <a:t> </a:t>
            </a:r>
            <a:r>
              <a:rPr lang="en-US" altLang="ko-KR" dirty="0"/>
              <a:t>, </a:t>
            </a:r>
            <a:r>
              <a:rPr lang="ko-KR" altLang="en-US" dirty="0"/>
              <a:t>게이트웨이</a:t>
            </a:r>
            <a:r>
              <a:rPr lang="en-US" altLang="ko-KR" dirty="0"/>
              <a:t>, </a:t>
            </a:r>
            <a:r>
              <a:rPr lang="ko-KR" altLang="en-US" dirty="0" err="1"/>
              <a:t>라우트</a:t>
            </a:r>
            <a:r>
              <a:rPr lang="ko-KR" altLang="en-US" dirty="0"/>
              <a:t> 테이블 설정</a:t>
            </a:r>
            <a:endParaRPr lang="en-US" altLang="ko-KR" dirty="0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A86CFD4-62A2-DBC5-EB9D-131B650D00B8}"/>
              </a:ext>
            </a:extLst>
          </p:cNvPr>
          <p:cNvSpPr/>
          <p:nvPr/>
        </p:nvSpPr>
        <p:spPr>
          <a:xfrm>
            <a:off x="6358890" y="1270862"/>
            <a:ext cx="5596940" cy="2905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VPC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7DEBB79-D8EE-7FC5-04AD-2A7F85230BFF}"/>
              </a:ext>
            </a:extLst>
          </p:cNvPr>
          <p:cNvSpPr/>
          <p:nvPr/>
        </p:nvSpPr>
        <p:spPr>
          <a:xfrm>
            <a:off x="6371143" y="3357538"/>
            <a:ext cx="5563158" cy="1188915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1800" dirty="0"/>
              <a:t>클러스터 </a:t>
            </a:r>
            <a:r>
              <a:rPr lang="en-US" altLang="ko-KR" sz="1800" dirty="0"/>
              <a:t>IAM </a:t>
            </a:r>
            <a:r>
              <a:rPr lang="ko-KR" altLang="en-US" sz="1800" dirty="0"/>
              <a:t>역할 생성 및 정책 연결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dirty="0"/>
              <a:t>EKS </a:t>
            </a:r>
            <a:r>
              <a:rPr lang="ko-KR" altLang="en-US" dirty="0"/>
              <a:t>클러스터 생성</a:t>
            </a:r>
            <a:endParaRPr lang="en-US" altLang="ko-KR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CB136E02-0704-C8BE-C37B-AE4F947635BD}"/>
              </a:ext>
            </a:extLst>
          </p:cNvPr>
          <p:cNvSpPr/>
          <p:nvPr/>
        </p:nvSpPr>
        <p:spPr>
          <a:xfrm>
            <a:off x="6358890" y="3063841"/>
            <a:ext cx="5596940" cy="29058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EKS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클러스터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311E8B7-EC3D-91EE-25D4-D17763E36A51}"/>
              </a:ext>
            </a:extLst>
          </p:cNvPr>
          <p:cNvSpPr/>
          <p:nvPr/>
        </p:nvSpPr>
        <p:spPr>
          <a:xfrm>
            <a:off x="6371143" y="5124363"/>
            <a:ext cx="5563158" cy="1188915"/>
          </a:xfrm>
          <a:prstGeom prst="rect">
            <a:avLst/>
          </a:prstGeom>
          <a:ln w="28575">
            <a:solidFill>
              <a:srgbClr val="C00000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ko-KR" altLang="en-US" sz="1800" dirty="0"/>
              <a:t>노드 </a:t>
            </a:r>
            <a:r>
              <a:rPr lang="en-US" altLang="ko-KR" sz="1800" dirty="0"/>
              <a:t>IAM </a:t>
            </a:r>
            <a:r>
              <a:rPr lang="ko-KR" altLang="en-US" sz="1800" dirty="0"/>
              <a:t>역할 생성 및 정책 연결</a:t>
            </a:r>
            <a:endParaRPr lang="en-US" altLang="ko-KR" sz="1800" dirty="0"/>
          </a:p>
          <a:p>
            <a:pPr marL="342900" indent="-342900">
              <a:buAutoNum type="arabicPeriod"/>
            </a:pPr>
            <a:r>
              <a:rPr lang="en-US" altLang="ko-KR" sz="1800" dirty="0"/>
              <a:t>EKS</a:t>
            </a:r>
            <a:r>
              <a:rPr lang="ko-KR" altLang="en-US" sz="1800" dirty="0"/>
              <a:t> 노드 그룹 생성</a:t>
            </a:r>
            <a:endParaRPr lang="en-US" altLang="ko-KR" sz="18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26756C4-2B6E-6698-5521-5345999CA76C}"/>
              </a:ext>
            </a:extLst>
          </p:cNvPr>
          <p:cNvSpPr/>
          <p:nvPr/>
        </p:nvSpPr>
        <p:spPr>
          <a:xfrm>
            <a:off x="6358890" y="4830666"/>
            <a:ext cx="5596940" cy="290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Node group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676D6692-288A-CEA1-A4CA-7213EC7D6AA0}"/>
              </a:ext>
            </a:extLst>
          </p:cNvPr>
          <p:cNvSpPr/>
          <p:nvPr/>
        </p:nvSpPr>
        <p:spPr>
          <a:xfrm>
            <a:off x="1619952" y="5399570"/>
            <a:ext cx="3373288" cy="7238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932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26">
            <a:extLst>
              <a:ext uri="{FF2B5EF4-FFF2-40B4-BE49-F238E27FC236}">
                <a16:creationId xmlns:a16="http://schemas.microsoft.com/office/drawing/2014/main" id="{2D7FBA90-9D56-7A2D-4503-D113B76757ED}"/>
              </a:ext>
            </a:extLst>
          </p:cNvPr>
          <p:cNvSpPr/>
          <p:nvPr/>
        </p:nvSpPr>
        <p:spPr>
          <a:xfrm>
            <a:off x="112186" y="3444008"/>
            <a:ext cx="4131041" cy="32341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o-KR" altLang="en-US" sz="1600" dirty="0">
              <a:highlight>
                <a:srgbClr val="EEEEEE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56BDB6-90DE-4B3E-B250-55A06F7BF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17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E9FD-74EB-84C4-0ACC-CD529AADDDE4}"/>
              </a:ext>
            </a:extLst>
          </p:cNvPr>
          <p:cNvSpPr txBox="1"/>
          <p:nvPr/>
        </p:nvSpPr>
        <p:spPr>
          <a:xfrm>
            <a:off x="149975" y="427184"/>
            <a:ext cx="386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</a:p>
          <a:p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DBFBED1-540A-1449-F708-C8DDA493124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D83615-DAF4-FA3F-81B6-7274EB016EF3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5B1333D-E2F5-0426-ED55-98019706846C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D5B814DC-AC8C-1EA0-0C80-7C54CF61D24F}"/>
              </a:ext>
            </a:extLst>
          </p:cNvPr>
          <p:cNvGrpSpPr/>
          <p:nvPr/>
        </p:nvGrpSpPr>
        <p:grpSpPr>
          <a:xfrm>
            <a:off x="1132429" y="1307876"/>
            <a:ext cx="2928135" cy="1705503"/>
            <a:chOff x="943141" y="1723497"/>
            <a:chExt cx="2928135" cy="1705503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01270149-6BFC-FD43-1C58-D416D7221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34" t="20203" r="24687" b="48163"/>
            <a:stretch/>
          </p:blipFill>
          <p:spPr>
            <a:xfrm>
              <a:off x="943141" y="1723497"/>
              <a:ext cx="2928135" cy="1705503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AD9F2BEC-8494-2E39-96AB-964F73B9C71A}"/>
                </a:ext>
              </a:extLst>
            </p:cNvPr>
            <p:cNvSpPr/>
            <p:nvPr/>
          </p:nvSpPr>
          <p:spPr>
            <a:xfrm>
              <a:off x="2046888" y="1974829"/>
              <a:ext cx="923924" cy="626533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B3A08FC9-5908-D6E3-E3C6-D3454A6E31AC}"/>
                </a:ext>
              </a:extLst>
            </p:cNvPr>
            <p:cNvSpPr/>
            <p:nvPr/>
          </p:nvSpPr>
          <p:spPr>
            <a:xfrm>
              <a:off x="1835221" y="2643697"/>
              <a:ext cx="1381126" cy="13546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6EEDFCD4-C831-133F-5241-F4F33A298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51" y="3716656"/>
            <a:ext cx="3777745" cy="286541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13199D4B-700C-50F5-F87F-676CAC8582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959" r="7074" b="23009"/>
          <a:stretch/>
        </p:blipFill>
        <p:spPr>
          <a:xfrm>
            <a:off x="4889351" y="1926698"/>
            <a:ext cx="6874559" cy="925946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63D39A42-5E5E-E37E-0CE7-7B0CEF4D4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3369" y="3716656"/>
            <a:ext cx="7140541" cy="2845506"/>
          </a:xfrm>
          <a:prstGeom prst="rect">
            <a:avLst/>
          </a:prstGeom>
        </p:spPr>
      </p:pic>
      <p:pic>
        <p:nvPicPr>
          <p:cNvPr id="20" name="그림 19" descr="스크린샷, 사각형, 디자인이(가) 표시된 사진&#10;&#10;자동 생성된 설명">
            <a:extLst>
              <a:ext uri="{FF2B5EF4-FFF2-40B4-BE49-F238E27FC236}">
                <a16:creationId xmlns:a16="http://schemas.microsoft.com/office/drawing/2014/main" id="{F2317100-F41C-F5DE-CA69-344F3A3C33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62" y="1156999"/>
            <a:ext cx="1270036" cy="1267497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9100EB8D-287B-45E1-1242-2BE084E4F558}"/>
              </a:ext>
            </a:extLst>
          </p:cNvPr>
          <p:cNvGrpSpPr/>
          <p:nvPr/>
        </p:nvGrpSpPr>
        <p:grpSpPr>
          <a:xfrm>
            <a:off x="239451" y="3270332"/>
            <a:ext cx="2928135" cy="313727"/>
            <a:chOff x="575687" y="1635250"/>
            <a:chExt cx="3724610" cy="451463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9F41B4E8-0DC8-B2CE-826F-4AC7A5EACEFA}"/>
                </a:ext>
              </a:extLst>
            </p:cNvPr>
            <p:cNvSpPr/>
            <p:nvPr/>
          </p:nvSpPr>
          <p:spPr>
            <a:xfrm>
              <a:off x="575687" y="1635250"/>
              <a:ext cx="3724610" cy="45146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      클러스터 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IAM </a:t>
              </a:r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역할 생성 </a:t>
              </a:r>
              <a:endPara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9417EE3A-07F6-76CA-6C52-86C25DD69E53}"/>
                </a:ext>
              </a:extLst>
            </p:cNvPr>
            <p:cNvSpPr/>
            <p:nvPr/>
          </p:nvSpPr>
          <p:spPr>
            <a:xfrm>
              <a:off x="658639" y="1675121"/>
              <a:ext cx="433562" cy="38961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</a:t>
              </a:r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129118AF-9035-4816-A18D-08C807A24E3E}"/>
              </a:ext>
            </a:extLst>
          </p:cNvPr>
          <p:cNvSpPr/>
          <p:nvPr/>
        </p:nvSpPr>
        <p:spPr>
          <a:xfrm>
            <a:off x="4421863" y="1588737"/>
            <a:ext cx="7530686" cy="14913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o-KR" altLang="en-US" sz="1600" dirty="0">
              <a:highlight>
                <a:srgbClr val="EEEEEE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BB5DBAF4-3F43-3BF9-CCE0-318ABCF85569}"/>
              </a:ext>
            </a:extLst>
          </p:cNvPr>
          <p:cNvGrpSpPr/>
          <p:nvPr/>
        </p:nvGrpSpPr>
        <p:grpSpPr>
          <a:xfrm>
            <a:off x="4598175" y="1422077"/>
            <a:ext cx="2928135" cy="313727"/>
            <a:chOff x="575687" y="1635250"/>
            <a:chExt cx="3724610" cy="451463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A7DE0DC2-D963-D42A-0089-7989AF9CDD17}"/>
                </a:ext>
              </a:extLst>
            </p:cNvPr>
            <p:cNvSpPr/>
            <p:nvPr/>
          </p:nvSpPr>
          <p:spPr>
            <a:xfrm>
              <a:off x="575687" y="1635250"/>
              <a:ext cx="3724610" cy="45146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      클러스터 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IAM </a:t>
              </a:r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정책 연결 </a:t>
              </a:r>
              <a:endPara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0CFEEAAE-8214-6743-3147-A9304A971749}"/>
                </a:ext>
              </a:extLst>
            </p:cNvPr>
            <p:cNvSpPr/>
            <p:nvPr/>
          </p:nvSpPr>
          <p:spPr>
            <a:xfrm>
              <a:off x="658639" y="1675121"/>
              <a:ext cx="433562" cy="38961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</a:p>
          </p:txBody>
        </p:sp>
      </p:grp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D864E2D-5535-7026-8F65-B17B0C6DDBB3}"/>
              </a:ext>
            </a:extLst>
          </p:cNvPr>
          <p:cNvSpPr/>
          <p:nvPr/>
        </p:nvSpPr>
        <p:spPr>
          <a:xfrm>
            <a:off x="4421863" y="3456704"/>
            <a:ext cx="7530686" cy="31253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ko-KR" altLang="en-US" sz="1600" dirty="0">
              <a:highlight>
                <a:srgbClr val="EEEEEE"/>
              </a:highlight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4D661441-2286-76CE-52EC-1D32326B4409}"/>
              </a:ext>
            </a:extLst>
          </p:cNvPr>
          <p:cNvGrpSpPr/>
          <p:nvPr/>
        </p:nvGrpSpPr>
        <p:grpSpPr>
          <a:xfrm>
            <a:off x="4549128" y="3283027"/>
            <a:ext cx="2928135" cy="313727"/>
            <a:chOff x="575687" y="1635250"/>
            <a:chExt cx="3724610" cy="451463"/>
          </a:xfrm>
        </p:grpSpPr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955B4381-568B-25CB-789C-0B7F1638B231}"/>
                </a:ext>
              </a:extLst>
            </p:cNvPr>
            <p:cNvSpPr/>
            <p:nvPr/>
          </p:nvSpPr>
          <p:spPr>
            <a:xfrm>
              <a:off x="575687" y="1635250"/>
              <a:ext cx="3724610" cy="451463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      </a:t>
              </a:r>
              <a:r>
                <a:rPr lang="en-US" altLang="ko-KR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EKS </a:t>
              </a:r>
              <a:r>
                <a:rPr lang="ko-KR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클러스터 생성</a:t>
              </a:r>
            </a:p>
          </p:txBody>
        </p:sp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44D24951-05A9-2EBF-34C6-DEEF6CC9E0EA}"/>
                </a:ext>
              </a:extLst>
            </p:cNvPr>
            <p:cNvSpPr/>
            <p:nvPr/>
          </p:nvSpPr>
          <p:spPr>
            <a:xfrm>
              <a:off x="658639" y="1675121"/>
              <a:ext cx="433562" cy="389611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b="1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21163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56BDB6-90DE-4B3E-B250-55A06F7BF5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18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BBE9FD-74EB-84C4-0ACC-CD529AADDDE4}"/>
              </a:ext>
            </a:extLst>
          </p:cNvPr>
          <p:cNvSpPr txBox="1"/>
          <p:nvPr/>
        </p:nvSpPr>
        <p:spPr>
          <a:xfrm>
            <a:off x="149975" y="427184"/>
            <a:ext cx="386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</a:p>
          <a:p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ADBFBED1-540A-1449-F708-C8DDA493124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ACD83615-DAF4-FA3F-81B6-7274EB016EF3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B5B1333D-E2F5-0426-ED55-98019706846C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AACBFFD-8A36-9991-14AF-729BA01DE923}"/>
              </a:ext>
            </a:extLst>
          </p:cNvPr>
          <p:cNvSpPr txBox="1"/>
          <p:nvPr/>
        </p:nvSpPr>
        <p:spPr>
          <a:xfrm>
            <a:off x="6828932" y="2829489"/>
            <a:ext cx="536306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ko-KR" sz="1400" dirty="0"/>
              <a:t>IAM OIDC </a:t>
            </a:r>
            <a:r>
              <a:rPr lang="ko-KR" altLang="en-US" sz="1400" dirty="0"/>
              <a:t>생성</a:t>
            </a:r>
            <a:endParaRPr lang="en-US" altLang="ko-KR" sz="1400" dirty="0"/>
          </a:p>
          <a:p>
            <a:pPr marL="342900" indent="-342900">
              <a:buFontTx/>
              <a:buAutoNum type="arabicPeriod"/>
            </a:pPr>
            <a:r>
              <a:rPr lang="en-US" altLang="ko-KR" sz="1400" dirty="0"/>
              <a:t>AWS Load Balancer Controller</a:t>
            </a:r>
            <a:r>
              <a:rPr lang="ko-KR" altLang="en-US" sz="1400" dirty="0"/>
              <a:t>에 부여할 정책 생성</a:t>
            </a:r>
            <a:endParaRPr lang="en-US" altLang="ko-KR" sz="1400" dirty="0"/>
          </a:p>
          <a:p>
            <a:pPr marL="342900" indent="-342900">
              <a:buFontTx/>
              <a:buAutoNum type="arabicPeriod"/>
            </a:pPr>
            <a:r>
              <a:rPr lang="en-US" altLang="ko-KR" sz="1400" dirty="0"/>
              <a:t>AWS Load Balancer Controller</a:t>
            </a:r>
            <a:r>
              <a:rPr lang="ko-KR" altLang="en-US" sz="1400" dirty="0"/>
              <a:t>를 위한 </a:t>
            </a:r>
            <a:r>
              <a:rPr lang="en-US" altLang="ko-KR" sz="1400" dirty="0"/>
              <a:t>service account </a:t>
            </a:r>
            <a:r>
              <a:rPr lang="ko-KR" altLang="en-US" sz="1400" dirty="0"/>
              <a:t>생성</a:t>
            </a:r>
            <a:endParaRPr lang="en-US" altLang="ko-KR" sz="1400" dirty="0"/>
          </a:p>
          <a:p>
            <a:pPr marL="342900" indent="-342900">
              <a:buFontTx/>
              <a:buAutoNum type="arabicPeriod"/>
            </a:pPr>
            <a:r>
              <a:rPr lang="ko-KR" altLang="en-US" sz="1400" dirty="0"/>
              <a:t>로드밸런스 및 </a:t>
            </a:r>
            <a:r>
              <a:rPr lang="ko-KR" altLang="en-US" sz="1400" dirty="0" err="1"/>
              <a:t>인그레스</a:t>
            </a:r>
            <a:r>
              <a:rPr lang="ko-KR" altLang="en-US" sz="1400" dirty="0"/>
              <a:t> 컨트롤러 생성</a:t>
            </a:r>
            <a:endParaRPr lang="en-US" altLang="ko-KR" sz="14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714FD16-6F1C-8823-81F2-A6B4A970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24" y="2697106"/>
            <a:ext cx="6136062" cy="330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6A06E9-A26A-2ABD-3C40-BAF30C8BC02B}"/>
              </a:ext>
            </a:extLst>
          </p:cNvPr>
          <p:cNvSpPr txBox="1"/>
          <p:nvPr/>
        </p:nvSpPr>
        <p:spPr>
          <a:xfrm>
            <a:off x="6828932" y="4983468"/>
            <a:ext cx="52397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ko-KR" sz="1400" dirty="0"/>
              <a:t>ECR </a:t>
            </a:r>
            <a:r>
              <a:rPr lang="ko-KR" altLang="en-US" sz="1400" dirty="0" err="1"/>
              <a:t>레퍼지토리</a:t>
            </a:r>
            <a:r>
              <a:rPr lang="ko-KR" altLang="en-US" sz="1400" dirty="0"/>
              <a:t> 생성</a:t>
            </a:r>
            <a:endParaRPr lang="en-US" altLang="ko-KR" sz="1400" dirty="0"/>
          </a:p>
          <a:p>
            <a:pPr marL="342900" indent="-342900">
              <a:buFontTx/>
              <a:buAutoNum type="arabicPeriod"/>
            </a:pPr>
            <a:r>
              <a:rPr lang="ko-KR" altLang="en-US" sz="1400" dirty="0" err="1"/>
              <a:t>도커</a:t>
            </a:r>
            <a:r>
              <a:rPr lang="ko-KR" altLang="en-US" sz="1400" dirty="0"/>
              <a:t> 이미지 빌드</a:t>
            </a:r>
            <a:endParaRPr lang="en-US" altLang="ko-KR" sz="1400" dirty="0"/>
          </a:p>
          <a:p>
            <a:pPr marL="342900" indent="-342900">
              <a:buFontTx/>
              <a:buAutoNum type="arabicPeriod"/>
            </a:pPr>
            <a:r>
              <a:rPr lang="ko-KR" altLang="en-US" sz="1400" dirty="0"/>
              <a:t>서비스 배포</a:t>
            </a:r>
            <a:endParaRPr lang="en-US" altLang="ko-KR" sz="1400" dirty="0"/>
          </a:p>
        </p:txBody>
      </p:sp>
      <p:pic>
        <p:nvPicPr>
          <p:cNvPr id="14" name="Picture 20" descr="쉘 스크립트, 배치파일 만들기">
            <a:extLst>
              <a:ext uri="{FF2B5EF4-FFF2-40B4-BE49-F238E27FC236}">
                <a16:creationId xmlns:a16="http://schemas.microsoft.com/office/drawing/2014/main" id="{3ED90D02-DF09-FED2-6F1E-82C526FD5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76" y="1256494"/>
            <a:ext cx="877441" cy="52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C46EBA-4A04-48E5-E5E5-9C9107A5BAF2}"/>
              </a:ext>
            </a:extLst>
          </p:cNvPr>
          <p:cNvSpPr txBox="1"/>
          <p:nvPr/>
        </p:nvSpPr>
        <p:spPr>
          <a:xfrm>
            <a:off x="882280" y="1268499"/>
            <a:ext cx="880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배치스크립트를 통해 환경구축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altLang="ko-KR" sz="14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EKS Cluster name</a:t>
            </a:r>
            <a:r>
              <a:rPr lang="ko-KR" altLang="en-US" sz="14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1400" u="sng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옵션으로줘야해서</a:t>
            </a:r>
            <a:r>
              <a:rPr lang="ko-KR" altLang="en-US" sz="14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4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terraform</a:t>
            </a:r>
            <a:r>
              <a:rPr lang="ko-KR" altLang="en-US" sz="1400" u="sng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한번에 생성이 어려움</a:t>
            </a:r>
          </a:p>
        </p:txBody>
      </p:sp>
      <p:pic>
        <p:nvPicPr>
          <p:cNvPr id="17" name="Picture 16" descr="Amazon ECR | AWS Compute">
            <a:extLst>
              <a:ext uri="{FF2B5EF4-FFF2-40B4-BE49-F238E27FC236}">
                <a16:creationId xmlns:a16="http://schemas.microsoft.com/office/drawing/2014/main" id="{7C732FFC-1194-C61C-6BE2-84D0FB98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89" b="95111" l="4000" r="94667">
                        <a14:foregroundMark x1="53333" y1="4889" x2="53333" y2="4889"/>
                        <a14:foregroundMark x1="92444" y1="52000" x2="92444" y2="52000"/>
                        <a14:foregroundMark x1="48444" y1="92444" x2="48444" y2="92444"/>
                        <a14:foregroundMark x1="7556" y1="48000" x2="7556" y2="48000"/>
                        <a14:foregroundMark x1="94667" y1="50667" x2="94667" y2="50667"/>
                        <a14:foregroundMark x1="4000" y1="49778" x2="4000" y2="49778"/>
                        <a14:foregroundMark x1="48444" y1="95111" x2="48444" y2="9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22" y="4203525"/>
            <a:ext cx="380755" cy="3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2A036CBE-E566-FF6F-A86C-153D854F8896}"/>
              </a:ext>
            </a:extLst>
          </p:cNvPr>
          <p:cNvSpPr/>
          <p:nvPr/>
        </p:nvSpPr>
        <p:spPr>
          <a:xfrm>
            <a:off x="1305628" y="4663616"/>
            <a:ext cx="934139" cy="66867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27FF5B8E-953E-F6F7-C558-EA2D816FBA2B}"/>
              </a:ext>
            </a:extLst>
          </p:cNvPr>
          <p:cNvSpPr/>
          <p:nvPr/>
        </p:nvSpPr>
        <p:spPr>
          <a:xfrm>
            <a:off x="5283386" y="3387437"/>
            <a:ext cx="1158511" cy="5810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BF1EBE0D-4CC5-0E5E-7CFE-3B96D69E4B25}"/>
              </a:ext>
            </a:extLst>
          </p:cNvPr>
          <p:cNvSpPr/>
          <p:nvPr/>
        </p:nvSpPr>
        <p:spPr>
          <a:xfrm>
            <a:off x="3811101" y="4479532"/>
            <a:ext cx="380755" cy="668672"/>
          </a:xfrm>
          <a:prstGeom prst="rect">
            <a:avLst/>
          </a:prstGeom>
          <a:noFill/>
          <a:ln w="38100">
            <a:solidFill>
              <a:srgbClr val="2B4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23891EB-CC76-CE5D-D628-B5F6F245414B}"/>
              </a:ext>
            </a:extLst>
          </p:cNvPr>
          <p:cNvSpPr/>
          <p:nvPr/>
        </p:nvSpPr>
        <p:spPr>
          <a:xfrm>
            <a:off x="5283386" y="4099895"/>
            <a:ext cx="1158511" cy="14896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396CDD9-D202-A105-4B75-1804DF606FA1}"/>
              </a:ext>
            </a:extLst>
          </p:cNvPr>
          <p:cNvSpPr txBox="1"/>
          <p:nvPr/>
        </p:nvSpPr>
        <p:spPr>
          <a:xfrm>
            <a:off x="6828932" y="4225305"/>
            <a:ext cx="61079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altLang="ko-KR" sz="1400" dirty="0"/>
              <a:t>TLS </a:t>
            </a:r>
            <a:r>
              <a:rPr lang="ko-KR" altLang="en-US" sz="1400" dirty="0"/>
              <a:t>인증서를 자동 </a:t>
            </a:r>
            <a:r>
              <a:rPr lang="ko-KR" altLang="en-US" sz="1400" dirty="0" err="1"/>
              <a:t>프로비저닝</a:t>
            </a:r>
            <a:r>
              <a:rPr lang="ko-KR" altLang="en-US" sz="1400" dirty="0"/>
              <a:t> 하는 오픈소스 설치</a:t>
            </a:r>
            <a:endParaRPr lang="en-US" altLang="ko-KR" sz="1400" dirty="0"/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DB38054A-913E-7B15-36E7-34C66D3346D4}"/>
              </a:ext>
            </a:extLst>
          </p:cNvPr>
          <p:cNvSpPr/>
          <p:nvPr/>
        </p:nvSpPr>
        <p:spPr>
          <a:xfrm>
            <a:off x="6808383" y="2748747"/>
            <a:ext cx="5260284" cy="106431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F19B55AF-F3E6-9940-6C92-DA1BAF73B11B}"/>
              </a:ext>
            </a:extLst>
          </p:cNvPr>
          <p:cNvSpPr/>
          <p:nvPr/>
        </p:nvSpPr>
        <p:spPr>
          <a:xfrm>
            <a:off x="6779720" y="4135773"/>
            <a:ext cx="5288947" cy="527843"/>
          </a:xfrm>
          <a:prstGeom prst="rect">
            <a:avLst/>
          </a:prstGeom>
          <a:noFill/>
          <a:ln w="38100">
            <a:solidFill>
              <a:srgbClr val="2B4D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D0FB4BA4-1E1B-336F-30A4-86F392DFEE7D}"/>
              </a:ext>
            </a:extLst>
          </p:cNvPr>
          <p:cNvSpPr/>
          <p:nvPr/>
        </p:nvSpPr>
        <p:spPr>
          <a:xfrm>
            <a:off x="6761322" y="4924275"/>
            <a:ext cx="5307345" cy="90932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8190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FB6C8A5-773F-3D7D-D4AB-9DB7438417DB}"/>
              </a:ext>
            </a:extLst>
          </p:cNvPr>
          <p:cNvSpPr txBox="1"/>
          <p:nvPr/>
        </p:nvSpPr>
        <p:spPr>
          <a:xfrm>
            <a:off x="592297" y="1375280"/>
            <a:ext cx="350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최종 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환경 구축</a:t>
            </a:r>
          </a:p>
        </p:txBody>
      </p:sp>
      <p:sp>
        <p:nvSpPr>
          <p:cNvPr id="1024" name="슬라이드 번호 개체 틀 1023">
            <a:extLst>
              <a:ext uri="{FF2B5EF4-FFF2-40B4-BE49-F238E27FC236}">
                <a16:creationId xmlns:a16="http://schemas.microsoft.com/office/drawing/2014/main" id="{6C3F5894-C193-9CE5-8E45-4438336D4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19</a:t>
            </a:fld>
            <a:endParaRPr lang="ko-KR" altLang="en-US"/>
          </a:p>
        </p:txBody>
      </p:sp>
      <p:grpSp>
        <p:nvGrpSpPr>
          <p:cNvPr id="1071" name="그룹 1070">
            <a:extLst>
              <a:ext uri="{FF2B5EF4-FFF2-40B4-BE49-F238E27FC236}">
                <a16:creationId xmlns:a16="http://schemas.microsoft.com/office/drawing/2014/main" id="{8A88DA05-4E1B-A1F4-33D4-6C4441408F5E}"/>
              </a:ext>
            </a:extLst>
          </p:cNvPr>
          <p:cNvGrpSpPr/>
          <p:nvPr/>
        </p:nvGrpSpPr>
        <p:grpSpPr>
          <a:xfrm>
            <a:off x="19996" y="2209745"/>
            <a:ext cx="11963401" cy="3959947"/>
            <a:chOff x="-1990042" y="1993844"/>
            <a:chExt cx="14651943" cy="4864155"/>
          </a:xfrm>
        </p:grpSpPr>
        <p:pic>
          <p:nvPicPr>
            <p:cNvPr id="1072" name="그림 1071" descr="스크린샷, 사각형, 디자인이(가) 표시된 사진&#10;&#10;자동 생성된 설명">
              <a:extLst>
                <a:ext uri="{FF2B5EF4-FFF2-40B4-BE49-F238E27FC236}">
                  <a16:creationId xmlns:a16="http://schemas.microsoft.com/office/drawing/2014/main" id="{575EC515-A792-885F-6CA5-090A79F5B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0042" y="3596966"/>
              <a:ext cx="1094888" cy="1092698"/>
            </a:xfrm>
            <a:prstGeom prst="rect">
              <a:avLst/>
            </a:prstGeom>
          </p:spPr>
        </p:pic>
        <p:sp>
          <p:nvSpPr>
            <p:cNvPr id="1073" name="TextBox 1072">
              <a:extLst>
                <a:ext uri="{FF2B5EF4-FFF2-40B4-BE49-F238E27FC236}">
                  <a16:creationId xmlns:a16="http://schemas.microsoft.com/office/drawing/2014/main" id="{2B68F578-B45E-EDC8-7387-0EC62FAD2E00}"/>
                </a:ext>
              </a:extLst>
            </p:cNvPr>
            <p:cNvSpPr txBox="1"/>
            <p:nvPr/>
          </p:nvSpPr>
          <p:spPr>
            <a:xfrm>
              <a:off x="6073577" y="4203510"/>
              <a:ext cx="1513604" cy="37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배치 스크립트</a:t>
              </a:r>
            </a:p>
          </p:txBody>
        </p:sp>
        <p:grpSp>
          <p:nvGrpSpPr>
            <p:cNvPr id="1074" name="그룹 1073">
              <a:extLst>
                <a:ext uri="{FF2B5EF4-FFF2-40B4-BE49-F238E27FC236}">
                  <a16:creationId xmlns:a16="http://schemas.microsoft.com/office/drawing/2014/main" id="{4062AEEE-B9ED-652F-C6DC-CDFE60CE9F5F}"/>
                </a:ext>
              </a:extLst>
            </p:cNvPr>
            <p:cNvGrpSpPr/>
            <p:nvPr/>
          </p:nvGrpSpPr>
          <p:grpSpPr>
            <a:xfrm>
              <a:off x="1931408" y="3944370"/>
              <a:ext cx="1433210" cy="1075147"/>
              <a:chOff x="4010777" y="3400032"/>
              <a:chExt cx="1433210" cy="1075147"/>
            </a:xfrm>
          </p:grpSpPr>
          <p:pic>
            <p:nvPicPr>
              <p:cNvPr id="6182" name="그림 6181" descr="상징, 로고, 그래픽, 폰트이(가) 표시된 사진&#10;&#10;자동 생성된 설명">
                <a:extLst>
                  <a:ext uri="{FF2B5EF4-FFF2-40B4-BE49-F238E27FC236}">
                    <a16:creationId xmlns:a16="http://schemas.microsoft.com/office/drawing/2014/main" id="{D21BAF5B-1AD9-A8E1-12E5-45C9C1B0E9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458"/>
              <a:stretch/>
            </p:blipFill>
            <p:spPr>
              <a:xfrm>
                <a:off x="4171361" y="3400032"/>
                <a:ext cx="1117964" cy="758935"/>
              </a:xfrm>
              <a:prstGeom prst="rect">
                <a:avLst/>
              </a:prstGeom>
            </p:spPr>
          </p:pic>
          <p:sp>
            <p:nvSpPr>
              <p:cNvPr id="6183" name="TextBox 6182">
                <a:extLst>
                  <a:ext uri="{FF2B5EF4-FFF2-40B4-BE49-F238E27FC236}">
                    <a16:creationId xmlns:a16="http://schemas.microsoft.com/office/drawing/2014/main" id="{3764F6FC-20B2-0F6C-9610-121B3B5B34FB}"/>
                  </a:ext>
                </a:extLst>
              </p:cNvPr>
              <p:cNvSpPr txBox="1"/>
              <p:nvPr/>
            </p:nvSpPr>
            <p:spPr>
              <a:xfrm>
                <a:off x="4010777" y="4153833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EKS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075" name="화살표: 오른쪽 1074">
              <a:extLst>
                <a:ext uri="{FF2B5EF4-FFF2-40B4-BE49-F238E27FC236}">
                  <a16:creationId xmlns:a16="http://schemas.microsoft.com/office/drawing/2014/main" id="{B3206249-F86A-545E-A495-55C8D49596E6}"/>
                </a:ext>
              </a:extLst>
            </p:cNvPr>
            <p:cNvSpPr/>
            <p:nvPr/>
          </p:nvSpPr>
          <p:spPr>
            <a:xfrm>
              <a:off x="-959764" y="4035436"/>
              <a:ext cx="637190" cy="21575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1076" name="그룹 1075">
              <a:extLst>
                <a:ext uri="{FF2B5EF4-FFF2-40B4-BE49-F238E27FC236}">
                  <a16:creationId xmlns:a16="http://schemas.microsoft.com/office/drawing/2014/main" id="{08B6D619-6F15-7CFB-7A46-4EBDFF2C0E8A}"/>
                </a:ext>
              </a:extLst>
            </p:cNvPr>
            <p:cNvGrpSpPr/>
            <p:nvPr/>
          </p:nvGrpSpPr>
          <p:grpSpPr>
            <a:xfrm>
              <a:off x="-378893" y="3765872"/>
              <a:ext cx="1433210" cy="974426"/>
              <a:chOff x="1961909" y="3429000"/>
              <a:chExt cx="1433210" cy="974426"/>
            </a:xfrm>
          </p:grpSpPr>
          <p:pic>
            <p:nvPicPr>
              <p:cNvPr id="6180" name="Picture 4" descr="AWS IAM Download png">
                <a:extLst>
                  <a:ext uri="{FF2B5EF4-FFF2-40B4-BE49-F238E27FC236}">
                    <a16:creationId xmlns:a16="http://schemas.microsoft.com/office/drawing/2014/main" id="{6914C4C4-9A00-2056-FF03-C00F42EFB1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9918" y="3429000"/>
                <a:ext cx="637191" cy="6371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81" name="TextBox 6180">
                <a:extLst>
                  <a:ext uri="{FF2B5EF4-FFF2-40B4-BE49-F238E27FC236}">
                    <a16:creationId xmlns:a16="http://schemas.microsoft.com/office/drawing/2014/main" id="{0C15A4FD-F88F-B0E2-B0D3-3C4C12684723}"/>
                  </a:ext>
                </a:extLst>
              </p:cNvPr>
              <p:cNvSpPr txBox="1"/>
              <p:nvPr/>
            </p:nvSpPr>
            <p:spPr>
              <a:xfrm>
                <a:off x="1961909" y="4082080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IAM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1077" name="그룹 1076">
              <a:extLst>
                <a:ext uri="{FF2B5EF4-FFF2-40B4-BE49-F238E27FC236}">
                  <a16:creationId xmlns:a16="http://schemas.microsoft.com/office/drawing/2014/main" id="{76C4E4F0-96F1-DB7F-0FD7-248D4CB9F84D}"/>
                </a:ext>
              </a:extLst>
            </p:cNvPr>
            <p:cNvGrpSpPr/>
            <p:nvPr/>
          </p:nvGrpSpPr>
          <p:grpSpPr>
            <a:xfrm>
              <a:off x="3298119" y="2171209"/>
              <a:ext cx="1433210" cy="1068402"/>
              <a:chOff x="3407801" y="2355656"/>
              <a:chExt cx="1433210" cy="1068402"/>
            </a:xfrm>
          </p:grpSpPr>
          <p:pic>
            <p:nvPicPr>
              <p:cNvPr id="6178" name="Picture 2" descr="AWS] VPC 개념, 기능 및 생성">
                <a:extLst>
                  <a:ext uri="{FF2B5EF4-FFF2-40B4-BE49-F238E27FC236}">
                    <a16:creationId xmlns:a16="http://schemas.microsoft.com/office/drawing/2014/main" id="{A75901C5-D96C-D952-6D6D-976CE7D64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449" y="2355656"/>
                <a:ext cx="949915" cy="645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79" name="TextBox 6178">
                <a:extLst>
                  <a:ext uri="{FF2B5EF4-FFF2-40B4-BE49-F238E27FC236}">
                    <a16:creationId xmlns:a16="http://schemas.microsoft.com/office/drawing/2014/main" id="{6DD2F0A8-D627-C8CE-3503-652CA1EC70A9}"/>
                  </a:ext>
                </a:extLst>
              </p:cNvPr>
              <p:cNvSpPr txBox="1"/>
              <p:nvPr/>
            </p:nvSpPr>
            <p:spPr>
              <a:xfrm>
                <a:off x="3407801" y="3102712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VPC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1078" name="그룹 1077">
              <a:extLst>
                <a:ext uri="{FF2B5EF4-FFF2-40B4-BE49-F238E27FC236}">
                  <a16:creationId xmlns:a16="http://schemas.microsoft.com/office/drawing/2014/main" id="{EE8945A0-1F21-1358-2F87-62EDF75D4928}"/>
                </a:ext>
              </a:extLst>
            </p:cNvPr>
            <p:cNvGrpSpPr/>
            <p:nvPr/>
          </p:nvGrpSpPr>
          <p:grpSpPr>
            <a:xfrm>
              <a:off x="499296" y="3036327"/>
              <a:ext cx="1758662" cy="1074548"/>
              <a:chOff x="2715644" y="4535913"/>
              <a:chExt cx="2474304" cy="1509605"/>
            </a:xfrm>
          </p:grpSpPr>
          <p:pic>
            <p:nvPicPr>
              <p:cNvPr id="6176" name="Picture 6" descr="AWS Security - CloudOptics | Multi-Cloud Security &amp; Compliance Platform">
                <a:extLst>
                  <a:ext uri="{FF2B5EF4-FFF2-40B4-BE49-F238E27FC236}">
                    <a16:creationId xmlns:a16="http://schemas.microsoft.com/office/drawing/2014/main" id="{93D7AA61-441A-2A56-D2EF-B71396A11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8042" y="4535913"/>
                <a:ext cx="1309509" cy="13095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77" name="TextBox 6176">
                <a:extLst>
                  <a:ext uri="{FF2B5EF4-FFF2-40B4-BE49-F238E27FC236}">
                    <a16:creationId xmlns:a16="http://schemas.microsoft.com/office/drawing/2014/main" id="{185422A2-2AC1-7554-A398-F03227CA218F}"/>
                  </a:ext>
                </a:extLst>
              </p:cNvPr>
              <p:cNvSpPr txBox="1"/>
              <p:nvPr/>
            </p:nvSpPr>
            <p:spPr>
              <a:xfrm>
                <a:off x="2715644" y="5594068"/>
                <a:ext cx="2474304" cy="4514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Security group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079" name="직사각형 1078">
              <a:extLst>
                <a:ext uri="{FF2B5EF4-FFF2-40B4-BE49-F238E27FC236}">
                  <a16:creationId xmlns:a16="http://schemas.microsoft.com/office/drawing/2014/main" id="{73BCD2F3-962E-5C8F-454F-920621DBAC6F}"/>
                </a:ext>
              </a:extLst>
            </p:cNvPr>
            <p:cNvSpPr/>
            <p:nvPr/>
          </p:nvSpPr>
          <p:spPr>
            <a:xfrm>
              <a:off x="-161989" y="1993845"/>
              <a:ext cx="6068227" cy="471128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1080" name="그룹 1079">
              <a:extLst>
                <a:ext uri="{FF2B5EF4-FFF2-40B4-BE49-F238E27FC236}">
                  <a16:creationId xmlns:a16="http://schemas.microsoft.com/office/drawing/2014/main" id="{B810881E-E3DC-B77F-C95D-9FCE2FEF7F0E}"/>
                </a:ext>
              </a:extLst>
            </p:cNvPr>
            <p:cNvGrpSpPr/>
            <p:nvPr/>
          </p:nvGrpSpPr>
          <p:grpSpPr>
            <a:xfrm>
              <a:off x="3357697" y="3838971"/>
              <a:ext cx="1227111" cy="1142661"/>
              <a:chOff x="5895301" y="3532779"/>
              <a:chExt cx="1227111" cy="1142661"/>
            </a:xfrm>
          </p:grpSpPr>
          <p:pic>
            <p:nvPicPr>
              <p:cNvPr id="6174" name="Picture 10" descr="Amazon.com Amazon Web Services Load balancing Amazon Elastic Compute Cloud  Autoscaling, Load Balancer Icon s, orange, logo png | PNGEgg">
                <a:extLst>
                  <a:ext uri="{FF2B5EF4-FFF2-40B4-BE49-F238E27FC236}">
                    <a16:creationId xmlns:a16="http://schemas.microsoft.com/office/drawing/2014/main" id="{C3528141-2358-9FE1-8475-DD58831F2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781" r="25635"/>
              <a:stretch/>
            </p:blipFill>
            <p:spPr bwMode="auto">
              <a:xfrm>
                <a:off x="5984691" y="3532779"/>
                <a:ext cx="991509" cy="10726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75" name="TextBox 6174">
                <a:extLst>
                  <a:ext uri="{FF2B5EF4-FFF2-40B4-BE49-F238E27FC236}">
                    <a16:creationId xmlns:a16="http://schemas.microsoft.com/office/drawing/2014/main" id="{C18B5C3F-57D9-F097-2780-599D02A451BB}"/>
                  </a:ext>
                </a:extLst>
              </p:cNvPr>
              <p:cNvSpPr txBox="1"/>
              <p:nvPr/>
            </p:nvSpPr>
            <p:spPr>
              <a:xfrm>
                <a:off x="5895301" y="4354094"/>
                <a:ext cx="1227111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node group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081" name="화살표: 오른쪽 1080">
              <a:extLst>
                <a:ext uri="{FF2B5EF4-FFF2-40B4-BE49-F238E27FC236}">
                  <a16:creationId xmlns:a16="http://schemas.microsoft.com/office/drawing/2014/main" id="{A13C84D0-FF0E-0557-4EFB-16AE3A531904}"/>
                </a:ext>
              </a:extLst>
            </p:cNvPr>
            <p:cNvSpPr/>
            <p:nvPr/>
          </p:nvSpPr>
          <p:spPr>
            <a:xfrm>
              <a:off x="6276353" y="4507135"/>
              <a:ext cx="1146271" cy="28375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1082" name="화살표: 오른쪽 1081">
              <a:extLst>
                <a:ext uri="{FF2B5EF4-FFF2-40B4-BE49-F238E27FC236}">
                  <a16:creationId xmlns:a16="http://schemas.microsoft.com/office/drawing/2014/main" id="{EACC441B-AC3B-6277-9417-6E6F2725231E}"/>
                </a:ext>
              </a:extLst>
            </p:cNvPr>
            <p:cNvSpPr/>
            <p:nvPr/>
          </p:nvSpPr>
          <p:spPr>
            <a:xfrm>
              <a:off x="623605" y="4024499"/>
              <a:ext cx="1532876" cy="22669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1083" name="직사각형 1082">
              <a:extLst>
                <a:ext uri="{FF2B5EF4-FFF2-40B4-BE49-F238E27FC236}">
                  <a16:creationId xmlns:a16="http://schemas.microsoft.com/office/drawing/2014/main" id="{86294D7D-FC60-03FB-77DC-51E4AAA9C4AD}"/>
                </a:ext>
              </a:extLst>
            </p:cNvPr>
            <p:cNvSpPr/>
            <p:nvPr/>
          </p:nvSpPr>
          <p:spPr>
            <a:xfrm>
              <a:off x="2239265" y="3281551"/>
              <a:ext cx="3493828" cy="24005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1084" name="그룹 1083">
              <a:extLst>
                <a:ext uri="{FF2B5EF4-FFF2-40B4-BE49-F238E27FC236}">
                  <a16:creationId xmlns:a16="http://schemas.microsoft.com/office/drawing/2014/main" id="{ECFEF92C-F97A-2B9E-ADB2-3D6A726BD50A}"/>
                </a:ext>
              </a:extLst>
            </p:cNvPr>
            <p:cNvGrpSpPr/>
            <p:nvPr/>
          </p:nvGrpSpPr>
          <p:grpSpPr>
            <a:xfrm>
              <a:off x="4820320" y="3445652"/>
              <a:ext cx="665509" cy="970980"/>
              <a:chOff x="7374536" y="3330416"/>
              <a:chExt cx="665509" cy="970980"/>
            </a:xfrm>
          </p:grpSpPr>
          <p:pic>
            <p:nvPicPr>
              <p:cNvPr id="6172" name="Picture 18" descr="HPO@AWS">
                <a:extLst>
                  <a:ext uri="{FF2B5EF4-FFF2-40B4-BE49-F238E27FC236}">
                    <a16:creationId xmlns:a16="http://schemas.microsoft.com/office/drawing/2014/main" id="{D5DB6A55-C273-0DC2-2362-59BF887DE7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810" b="97738" l="4386" r="94737">
                            <a14:foregroundMark x1="45614" y1="7692" x2="45614" y2="7692"/>
                            <a14:foregroundMark x1="4386" y1="57919" x2="4386" y2="57919"/>
                            <a14:foregroundMark x1="95175" y1="59276" x2="95175" y2="59276"/>
                            <a14:foregroundMark x1="68860" y1="95928" x2="68860" y2="95928"/>
                            <a14:foregroundMark x1="52193" y1="98190" x2="52193" y2="98190"/>
                            <a14:foregroundMark x1="49561" y1="1810" x2="49561" y2="1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2867" y="3330416"/>
                <a:ext cx="657178" cy="63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73" name="TextBox 6172">
                <a:extLst>
                  <a:ext uri="{FF2B5EF4-FFF2-40B4-BE49-F238E27FC236}">
                    <a16:creationId xmlns:a16="http://schemas.microsoft.com/office/drawing/2014/main" id="{6C61B0DA-04FD-2959-0C32-956DB1535421}"/>
                  </a:ext>
                </a:extLst>
              </p:cNvPr>
              <p:cNvSpPr txBox="1"/>
              <p:nvPr/>
            </p:nvSpPr>
            <p:spPr>
              <a:xfrm>
                <a:off x="7374536" y="3980050"/>
                <a:ext cx="656096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pod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1085" name="그룹 1084">
              <a:extLst>
                <a:ext uri="{FF2B5EF4-FFF2-40B4-BE49-F238E27FC236}">
                  <a16:creationId xmlns:a16="http://schemas.microsoft.com/office/drawing/2014/main" id="{917CFDC6-66DB-285A-9887-D7E2D8AE37DC}"/>
                </a:ext>
              </a:extLst>
            </p:cNvPr>
            <p:cNvGrpSpPr/>
            <p:nvPr/>
          </p:nvGrpSpPr>
          <p:grpSpPr>
            <a:xfrm>
              <a:off x="4834762" y="4559006"/>
              <a:ext cx="665509" cy="970980"/>
              <a:chOff x="7374536" y="3330416"/>
              <a:chExt cx="665509" cy="970980"/>
            </a:xfrm>
          </p:grpSpPr>
          <p:pic>
            <p:nvPicPr>
              <p:cNvPr id="6170" name="Picture 18" descr="HPO@AWS">
                <a:extLst>
                  <a:ext uri="{FF2B5EF4-FFF2-40B4-BE49-F238E27FC236}">
                    <a16:creationId xmlns:a16="http://schemas.microsoft.com/office/drawing/2014/main" id="{44D4FA48-7491-E7CF-20D5-49B5A6EE57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810" b="97738" l="4386" r="94737">
                            <a14:foregroundMark x1="45614" y1="7692" x2="45614" y2="7692"/>
                            <a14:foregroundMark x1="4386" y1="57919" x2="4386" y2="57919"/>
                            <a14:foregroundMark x1="95175" y1="59276" x2="95175" y2="59276"/>
                            <a14:foregroundMark x1="68860" y1="95928" x2="68860" y2="95928"/>
                            <a14:foregroundMark x1="52193" y1="98190" x2="52193" y2="98190"/>
                            <a14:foregroundMark x1="49561" y1="1810" x2="49561" y2="181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2867" y="3330416"/>
                <a:ext cx="657178" cy="63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71" name="TextBox 6170">
                <a:extLst>
                  <a:ext uri="{FF2B5EF4-FFF2-40B4-BE49-F238E27FC236}">
                    <a16:creationId xmlns:a16="http://schemas.microsoft.com/office/drawing/2014/main" id="{5047A397-8454-001C-CB6A-84A4FA15089F}"/>
                  </a:ext>
                </a:extLst>
              </p:cNvPr>
              <p:cNvSpPr txBox="1"/>
              <p:nvPr/>
            </p:nvSpPr>
            <p:spPr>
              <a:xfrm>
                <a:off x="7374536" y="3980050"/>
                <a:ext cx="656096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pod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sp>
          <p:nvSpPr>
            <p:cNvPr id="1086" name="화살표: 오른쪽 1085">
              <a:extLst>
                <a:ext uri="{FF2B5EF4-FFF2-40B4-BE49-F238E27FC236}">
                  <a16:creationId xmlns:a16="http://schemas.microsoft.com/office/drawing/2014/main" id="{5145D001-2426-CAB4-C47E-EBE2168B959A}"/>
                </a:ext>
              </a:extLst>
            </p:cNvPr>
            <p:cNvSpPr/>
            <p:nvPr/>
          </p:nvSpPr>
          <p:spPr>
            <a:xfrm>
              <a:off x="3003926" y="4317570"/>
              <a:ext cx="535841" cy="2414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1087" name="화살표: 오른쪽 1086">
              <a:extLst>
                <a:ext uri="{FF2B5EF4-FFF2-40B4-BE49-F238E27FC236}">
                  <a16:creationId xmlns:a16="http://schemas.microsoft.com/office/drawing/2014/main" id="{674CFF36-6F05-C3DC-CC77-31BFD4BFC100}"/>
                </a:ext>
              </a:extLst>
            </p:cNvPr>
            <p:cNvSpPr/>
            <p:nvPr/>
          </p:nvSpPr>
          <p:spPr>
            <a:xfrm rot="19323717">
              <a:off x="4316183" y="4027630"/>
              <a:ext cx="535841" cy="2414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6144" name="화살표: 오른쪽 6143">
              <a:extLst>
                <a:ext uri="{FF2B5EF4-FFF2-40B4-BE49-F238E27FC236}">
                  <a16:creationId xmlns:a16="http://schemas.microsoft.com/office/drawing/2014/main" id="{7169E36C-29C1-2BFE-07CF-3EFDBBCA1160}"/>
                </a:ext>
              </a:extLst>
            </p:cNvPr>
            <p:cNvSpPr/>
            <p:nvPr/>
          </p:nvSpPr>
          <p:spPr>
            <a:xfrm rot="2464064">
              <a:off x="4316183" y="4509285"/>
              <a:ext cx="535841" cy="24143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6145" name="직사각형 6144">
              <a:extLst>
                <a:ext uri="{FF2B5EF4-FFF2-40B4-BE49-F238E27FC236}">
                  <a16:creationId xmlns:a16="http://schemas.microsoft.com/office/drawing/2014/main" id="{29A1F6E1-F549-C1EC-3CFB-8D8EA6300D21}"/>
                </a:ext>
              </a:extLst>
            </p:cNvPr>
            <p:cNvSpPr/>
            <p:nvPr/>
          </p:nvSpPr>
          <p:spPr>
            <a:xfrm>
              <a:off x="7625401" y="1993844"/>
              <a:ext cx="5036500" cy="486415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grpSp>
          <p:nvGrpSpPr>
            <p:cNvPr id="6147" name="그룹 6146">
              <a:extLst>
                <a:ext uri="{FF2B5EF4-FFF2-40B4-BE49-F238E27FC236}">
                  <a16:creationId xmlns:a16="http://schemas.microsoft.com/office/drawing/2014/main" id="{4795B8BA-D22E-C3DA-E21A-81AEFB07E7C8}"/>
                </a:ext>
              </a:extLst>
            </p:cNvPr>
            <p:cNvGrpSpPr/>
            <p:nvPr/>
          </p:nvGrpSpPr>
          <p:grpSpPr>
            <a:xfrm>
              <a:off x="7587181" y="3928568"/>
              <a:ext cx="1433210" cy="1072630"/>
              <a:chOff x="9259521" y="3585814"/>
              <a:chExt cx="1433210" cy="1072630"/>
            </a:xfrm>
          </p:grpSpPr>
          <p:pic>
            <p:nvPicPr>
              <p:cNvPr id="6168" name="Picture 12" descr="Application Load Balancer | AWS Compute">
                <a:extLst>
                  <a:ext uri="{FF2B5EF4-FFF2-40B4-BE49-F238E27FC236}">
                    <a16:creationId xmlns:a16="http://schemas.microsoft.com/office/drawing/2014/main" id="{AFE862D9-7CB2-F882-F625-E2D00E41B8D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2667" b="91556" l="6667" r="93778">
                            <a14:foregroundMark x1="42222" y1="8000" x2="42222" y2="8000"/>
                            <a14:foregroundMark x1="47111" y1="3111" x2="47111" y2="3111"/>
                            <a14:foregroundMark x1="6667" y1="46667" x2="6667" y2="46667"/>
                            <a14:foregroundMark x1="48889" y1="91556" x2="48889" y2="91556"/>
                            <a14:foregroundMark x1="93778" y1="53778" x2="93778" y2="537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79313" y="3585814"/>
                <a:ext cx="754306" cy="7543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69" name="TextBox 6168">
                <a:extLst>
                  <a:ext uri="{FF2B5EF4-FFF2-40B4-BE49-F238E27FC236}">
                    <a16:creationId xmlns:a16="http://schemas.microsoft.com/office/drawing/2014/main" id="{8B8F2255-2F7C-1C8C-CB82-38EB1AD9F2E5}"/>
                  </a:ext>
                </a:extLst>
              </p:cNvPr>
              <p:cNvSpPr txBox="1"/>
              <p:nvPr/>
            </p:nvSpPr>
            <p:spPr>
              <a:xfrm>
                <a:off x="9259521" y="4337099"/>
                <a:ext cx="1433210" cy="321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Load </a:t>
                </a:r>
                <a:r>
                  <a:rPr lang="en-US" altLang="ko-KR" sz="1100" b="1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blance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6149" name="그룹 6148">
              <a:extLst>
                <a:ext uri="{FF2B5EF4-FFF2-40B4-BE49-F238E27FC236}">
                  <a16:creationId xmlns:a16="http://schemas.microsoft.com/office/drawing/2014/main" id="{31980743-3288-1D8F-1070-860563C6EFF3}"/>
                </a:ext>
              </a:extLst>
            </p:cNvPr>
            <p:cNvGrpSpPr/>
            <p:nvPr/>
          </p:nvGrpSpPr>
          <p:grpSpPr>
            <a:xfrm>
              <a:off x="8932968" y="3871528"/>
              <a:ext cx="1433210" cy="1277269"/>
              <a:chOff x="9957042" y="2301769"/>
              <a:chExt cx="1433210" cy="1277269"/>
            </a:xfrm>
          </p:grpSpPr>
          <p:pic>
            <p:nvPicPr>
              <p:cNvPr id="6165" name="Picture 14" descr="Unidade Distribute Traffic with Elastic Load Balancing | Salesforce">
                <a:extLst>
                  <a:ext uri="{FF2B5EF4-FFF2-40B4-BE49-F238E27FC236}">
                    <a16:creationId xmlns:a16="http://schemas.microsoft.com/office/drawing/2014/main" id="{A77CA240-7C78-B1AC-2866-C995E563FD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65571" y="2301769"/>
                <a:ext cx="781367" cy="781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67" name="TextBox 6166">
                <a:extLst>
                  <a:ext uri="{FF2B5EF4-FFF2-40B4-BE49-F238E27FC236}">
                    <a16:creationId xmlns:a16="http://schemas.microsoft.com/office/drawing/2014/main" id="{13A8407A-A330-683B-9F1D-C39EC6FBE219}"/>
                  </a:ext>
                </a:extLst>
              </p:cNvPr>
              <p:cNvSpPr txBox="1"/>
              <p:nvPr/>
            </p:nvSpPr>
            <p:spPr>
              <a:xfrm>
                <a:off x="9957042" y="3049763"/>
                <a:ext cx="1433210" cy="529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Ingress controller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grpSp>
          <p:nvGrpSpPr>
            <p:cNvPr id="6151" name="그룹 6150">
              <a:extLst>
                <a:ext uri="{FF2B5EF4-FFF2-40B4-BE49-F238E27FC236}">
                  <a16:creationId xmlns:a16="http://schemas.microsoft.com/office/drawing/2014/main" id="{655E6561-DC40-3C93-FA54-0AB8F2EF7C4C}"/>
                </a:ext>
              </a:extLst>
            </p:cNvPr>
            <p:cNvGrpSpPr/>
            <p:nvPr/>
          </p:nvGrpSpPr>
          <p:grpSpPr>
            <a:xfrm>
              <a:off x="10758789" y="2413673"/>
              <a:ext cx="1433210" cy="1075186"/>
              <a:chOff x="10461342" y="3561304"/>
              <a:chExt cx="1433210" cy="1075186"/>
            </a:xfrm>
          </p:grpSpPr>
          <p:pic>
            <p:nvPicPr>
              <p:cNvPr id="6162" name="Picture 16" descr="Amazon ECR | AWS Compute">
                <a:extLst>
                  <a:ext uri="{FF2B5EF4-FFF2-40B4-BE49-F238E27FC236}">
                    <a16:creationId xmlns:a16="http://schemas.microsoft.com/office/drawing/2014/main" id="{1CDC2D7D-B609-833F-8C02-4D4863F1BC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4889" b="95111" l="4000" r="94667">
                            <a14:foregroundMark x1="53333" y1="4889" x2="53333" y2="4889"/>
                            <a14:foregroundMark x1="92444" y1="52000" x2="92444" y2="52000"/>
                            <a14:foregroundMark x1="48444" y1="92444" x2="48444" y2="92444"/>
                            <a14:foregroundMark x1="7556" y1="48000" x2="7556" y2="48000"/>
                            <a14:foregroundMark x1="94667" y1="50667" x2="94667" y2="50667"/>
                            <a14:foregroundMark x1="4000" y1="49778" x2="4000" y2="49778"/>
                            <a14:foregroundMark x1="48444" y1="95111" x2="48444" y2="95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67394" y="3561304"/>
                <a:ext cx="781367" cy="7813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63" name="TextBox 6162">
                <a:extLst>
                  <a:ext uri="{FF2B5EF4-FFF2-40B4-BE49-F238E27FC236}">
                    <a16:creationId xmlns:a16="http://schemas.microsoft.com/office/drawing/2014/main" id="{0073B662-03D1-6ED2-94BF-43ECEF8ADCDA}"/>
                  </a:ext>
                </a:extLst>
              </p:cNvPr>
              <p:cNvSpPr txBox="1"/>
              <p:nvPr/>
            </p:nvSpPr>
            <p:spPr>
              <a:xfrm>
                <a:off x="10461342" y="4315144"/>
                <a:ext cx="1433210" cy="321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100" b="1" dirty="0" err="1">
                    <a:latin typeface="나눔스퀘어" panose="020B0600000101010101" pitchFamily="50" charset="-127"/>
                    <a:ea typeface="나눔스퀘어" panose="020B0600000101010101" pitchFamily="50" charset="-127"/>
                  </a:rPr>
                  <a:t>ecr</a:t>
                </a:r>
                <a:endParaRPr lang="ko-KR" altLang="en-US" sz="1100" b="1" dirty="0">
                  <a:latin typeface="나눔스퀘어" panose="020B0600000101010101" pitchFamily="50" charset="-127"/>
                  <a:ea typeface="나눔스퀘어" panose="020B0600000101010101" pitchFamily="50" charset="-127"/>
                </a:endParaRPr>
              </a:p>
            </p:txBody>
          </p:sp>
        </p:grpSp>
        <p:pic>
          <p:nvPicPr>
            <p:cNvPr id="6152" name="Picture 20" descr="쉘 스크립트, 배치파일 만들기">
              <a:extLst>
                <a:ext uri="{FF2B5EF4-FFF2-40B4-BE49-F238E27FC236}">
                  <a16:creationId xmlns:a16="http://schemas.microsoft.com/office/drawing/2014/main" id="{376A5F55-39D7-205B-DCEB-7FA46B85D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8672" y="3242688"/>
              <a:ext cx="1515089" cy="907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3" name="Picture 22" descr="Png Format - - Flask Python Logo, Transparent Png - 3000x1174(#626352) -  PngFind">
              <a:extLst>
                <a:ext uri="{FF2B5EF4-FFF2-40B4-BE49-F238E27FC236}">
                  <a16:creationId xmlns:a16="http://schemas.microsoft.com/office/drawing/2014/main" id="{181FAFB9-8B59-4755-0031-DC5B0E5F81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875" r="97188">
                          <a14:foregroundMark x1="10313" y1="48438" x2="10313" y2="48438"/>
                          <a14:foregroundMark x1="13750" y1="47500" x2="13750" y2="47500"/>
                          <a14:foregroundMark x1="10313" y1="37500" x2="10313" y2="37500"/>
                          <a14:foregroundMark x1="7813" y1="36563" x2="7813" y2="36563"/>
                          <a14:foregroundMark x1="6875" y1="31563" x2="6875" y2="31563"/>
                          <a14:foregroundMark x1="5625" y1="38438" x2="5625" y2="38438"/>
                          <a14:foregroundMark x1="5625" y1="38438" x2="5625" y2="38438"/>
                          <a14:foregroundMark x1="10000" y1="39688" x2="10000" y2="39688"/>
                          <a14:foregroundMark x1="14375" y1="54688" x2="14375" y2="54688"/>
                          <a14:foregroundMark x1="15000" y1="51875" x2="15000" y2="51875"/>
                          <a14:foregroundMark x1="33125" y1="43438" x2="33125" y2="43438"/>
                          <a14:foregroundMark x1="1875" y1="41875" x2="1875" y2="41875"/>
                          <a14:foregroundMark x1="49375" y1="42500" x2="49375" y2="42500"/>
                          <a14:foregroundMark x1="59375" y1="44063" x2="59375" y2="44063"/>
                          <a14:foregroundMark x1="76875" y1="42500" x2="76875" y2="42500"/>
                          <a14:foregroundMark x1="86250" y1="41875" x2="86250" y2="41875"/>
                          <a14:foregroundMark x1="93125" y1="51563" x2="93125" y2="51563"/>
                          <a14:foregroundMark x1="93750" y1="44063" x2="93750" y2="44063"/>
                          <a14:foregroundMark x1="97188" y1="42813" x2="97188" y2="42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12267" y="4655029"/>
              <a:ext cx="1051676" cy="803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55" name="직사각형 6154">
              <a:extLst>
                <a:ext uri="{FF2B5EF4-FFF2-40B4-BE49-F238E27FC236}">
                  <a16:creationId xmlns:a16="http://schemas.microsoft.com/office/drawing/2014/main" id="{DCA3FD67-825E-CCFD-BEAF-1F9F6C104A15}"/>
                </a:ext>
              </a:extLst>
            </p:cNvPr>
            <p:cNvSpPr/>
            <p:nvPr/>
          </p:nvSpPr>
          <p:spPr>
            <a:xfrm>
              <a:off x="10568953" y="3928568"/>
              <a:ext cx="1623047" cy="136262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6157" name="화살표: 오른쪽 6156">
              <a:extLst>
                <a:ext uri="{FF2B5EF4-FFF2-40B4-BE49-F238E27FC236}">
                  <a16:creationId xmlns:a16="http://schemas.microsoft.com/office/drawing/2014/main" id="{14885B05-4CCB-CD02-05A5-D7F95B288599}"/>
                </a:ext>
              </a:extLst>
            </p:cNvPr>
            <p:cNvSpPr/>
            <p:nvPr/>
          </p:nvSpPr>
          <p:spPr>
            <a:xfrm>
              <a:off x="8778683" y="4317570"/>
              <a:ext cx="330744" cy="2661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6159" name="화살표: 오른쪽 6158">
              <a:extLst>
                <a:ext uri="{FF2B5EF4-FFF2-40B4-BE49-F238E27FC236}">
                  <a16:creationId xmlns:a16="http://schemas.microsoft.com/office/drawing/2014/main" id="{FEA68E29-0193-5B90-51E5-6BC6424D9B13}"/>
                </a:ext>
              </a:extLst>
            </p:cNvPr>
            <p:cNvSpPr/>
            <p:nvPr/>
          </p:nvSpPr>
          <p:spPr>
            <a:xfrm>
              <a:off x="10182653" y="4317570"/>
              <a:ext cx="330744" cy="2661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6161" name="화살표: 오른쪽 6160">
              <a:extLst>
                <a:ext uri="{FF2B5EF4-FFF2-40B4-BE49-F238E27FC236}">
                  <a16:creationId xmlns:a16="http://schemas.microsoft.com/office/drawing/2014/main" id="{D0175545-81B3-1F33-3B61-3325AFB9FF1E}"/>
                </a:ext>
              </a:extLst>
            </p:cNvPr>
            <p:cNvSpPr/>
            <p:nvPr/>
          </p:nvSpPr>
          <p:spPr>
            <a:xfrm rot="5400000">
              <a:off x="11284526" y="3578028"/>
              <a:ext cx="330744" cy="266146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</p:grpSp>
      <p:sp>
        <p:nvSpPr>
          <p:cNvPr id="6184" name="TextBox 6183">
            <a:extLst>
              <a:ext uri="{FF2B5EF4-FFF2-40B4-BE49-F238E27FC236}">
                <a16:creationId xmlns:a16="http://schemas.microsoft.com/office/drawing/2014/main" id="{DED2D135-8380-8E7A-6F14-4DD990933F5F}"/>
              </a:ext>
            </a:extLst>
          </p:cNvPr>
          <p:cNvSpPr txBox="1"/>
          <p:nvPr/>
        </p:nvSpPr>
        <p:spPr>
          <a:xfrm>
            <a:off x="5936570" y="1527703"/>
            <a:ext cx="6108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awscli</a:t>
            </a:r>
            <a:r>
              <a:rPr lang="en-US" altLang="ko-KR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 , </a:t>
            </a:r>
            <a:r>
              <a:rPr lang="en-US" altLang="ko-KR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kubectl</a:t>
            </a:r>
            <a:r>
              <a:rPr lang="en-US" altLang="ko-KR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, </a:t>
            </a:r>
            <a:r>
              <a:rPr lang="en-US" altLang="ko-KR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eksctl</a:t>
            </a:r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6185" name="직사각형 6184">
            <a:extLst>
              <a:ext uri="{FF2B5EF4-FFF2-40B4-BE49-F238E27FC236}">
                <a16:creationId xmlns:a16="http://schemas.microsoft.com/office/drawing/2014/main" id="{A4A48141-98E9-CC90-1EED-1383AD04DA6B}"/>
              </a:ext>
            </a:extLst>
          </p:cNvPr>
          <p:cNvSpPr/>
          <p:nvPr/>
        </p:nvSpPr>
        <p:spPr>
          <a:xfrm>
            <a:off x="5955842" y="1486782"/>
            <a:ext cx="2540457" cy="4638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6186" name="화살표: 오른쪽 6185">
            <a:extLst>
              <a:ext uri="{FF2B5EF4-FFF2-40B4-BE49-F238E27FC236}">
                <a16:creationId xmlns:a16="http://schemas.microsoft.com/office/drawing/2014/main" id="{4448732E-CE5A-F2E7-0070-81597130E3F9}"/>
              </a:ext>
            </a:extLst>
          </p:cNvPr>
          <p:cNvSpPr/>
          <p:nvPr/>
        </p:nvSpPr>
        <p:spPr>
          <a:xfrm rot="5400000">
            <a:off x="6745332" y="2500068"/>
            <a:ext cx="935937" cy="23100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6187" name="Picture 2" descr="cert-manager · GitHub">
            <a:extLst>
              <a:ext uri="{FF2B5EF4-FFF2-40B4-BE49-F238E27FC236}">
                <a16:creationId xmlns:a16="http://schemas.microsoft.com/office/drawing/2014/main" id="{1B725CC4-7190-05C3-46A4-1AEFE105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561" y="2694382"/>
            <a:ext cx="681484" cy="68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88" name="TextBox 6187">
            <a:extLst>
              <a:ext uri="{FF2B5EF4-FFF2-40B4-BE49-F238E27FC236}">
                <a16:creationId xmlns:a16="http://schemas.microsoft.com/office/drawing/2014/main" id="{CC8FFC73-06B7-8DCE-A3C3-7EEE3FDB4BE1}"/>
              </a:ext>
            </a:extLst>
          </p:cNvPr>
          <p:cNvSpPr txBox="1"/>
          <p:nvPr/>
        </p:nvSpPr>
        <p:spPr>
          <a:xfrm>
            <a:off x="8317580" y="3331394"/>
            <a:ext cx="1170225" cy="2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Cert</a:t>
            </a:r>
            <a:r>
              <a:rPr lang="ko-KR" altLang="en-US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manager</a:t>
            </a:r>
            <a:endParaRPr lang="ko-KR" altLang="en-US" sz="11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189" name="화살표: 오른쪽 6188">
            <a:extLst>
              <a:ext uri="{FF2B5EF4-FFF2-40B4-BE49-F238E27FC236}">
                <a16:creationId xmlns:a16="http://schemas.microsoft.com/office/drawing/2014/main" id="{B8B0BB2C-7D26-898F-0155-B62389B5028B}"/>
              </a:ext>
            </a:extLst>
          </p:cNvPr>
          <p:cNvSpPr/>
          <p:nvPr/>
        </p:nvSpPr>
        <p:spPr>
          <a:xfrm rot="5400000">
            <a:off x="8675605" y="3715883"/>
            <a:ext cx="503854" cy="18029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6190" name="Picture 2" descr="Amazon RDS for MariaDB – Amazon Web Services(AWS)">
            <a:extLst>
              <a:ext uri="{FF2B5EF4-FFF2-40B4-BE49-F238E27FC236}">
                <a16:creationId xmlns:a16="http://schemas.microsoft.com/office/drawing/2014/main" id="{D76ADA25-47AA-F45F-3355-EC4754406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2742" y="3920545"/>
            <a:ext cx="1083466" cy="55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91" name="TextBox 6190">
            <a:extLst>
              <a:ext uri="{FF2B5EF4-FFF2-40B4-BE49-F238E27FC236}">
                <a16:creationId xmlns:a16="http://schemas.microsoft.com/office/drawing/2014/main" id="{EA0B6074-E967-B43A-CD26-D57796EBFBE3}"/>
              </a:ext>
            </a:extLst>
          </p:cNvPr>
          <p:cNvSpPr txBox="1"/>
          <p:nvPr/>
        </p:nvSpPr>
        <p:spPr>
          <a:xfrm>
            <a:off x="149975" y="427184"/>
            <a:ext cx="3867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</a:p>
          <a:p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6192" name="그룹 6191">
            <a:extLst>
              <a:ext uri="{FF2B5EF4-FFF2-40B4-BE49-F238E27FC236}">
                <a16:creationId xmlns:a16="http://schemas.microsoft.com/office/drawing/2014/main" id="{825D49A8-2E60-C581-824E-8B32A9E4C4F1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6193" name="직사각형 6192">
              <a:extLst>
                <a:ext uri="{FF2B5EF4-FFF2-40B4-BE49-F238E27FC236}">
                  <a16:creationId xmlns:a16="http://schemas.microsoft.com/office/drawing/2014/main" id="{475D61E0-1E7B-D0E5-A512-3EBBC7939E40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6194" name="직사각형 6193">
              <a:extLst>
                <a:ext uri="{FF2B5EF4-FFF2-40B4-BE49-F238E27FC236}">
                  <a16:creationId xmlns:a16="http://schemas.microsoft.com/office/drawing/2014/main" id="{97A81714-50EF-8276-8A03-62A420F15DC0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260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직사각형 26">
            <a:extLst>
              <a:ext uri="{FF2B5EF4-FFF2-40B4-BE49-F238E27FC236}">
                <a16:creationId xmlns:a16="http://schemas.microsoft.com/office/drawing/2014/main" id="{FF6759B5-F7F2-10A5-DFA8-F0024FC2FEAB}"/>
              </a:ext>
            </a:extLst>
          </p:cNvPr>
          <p:cNvSpPr/>
          <p:nvPr/>
        </p:nvSpPr>
        <p:spPr>
          <a:xfrm>
            <a:off x="439529" y="3400065"/>
            <a:ext cx="3761740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팀 소개 및 프로젝트 관리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764F757-D386-E8B0-DDA5-9B8BDD402B0E}"/>
              </a:ext>
            </a:extLst>
          </p:cNvPr>
          <p:cNvSpPr/>
          <p:nvPr/>
        </p:nvSpPr>
        <p:spPr>
          <a:xfrm>
            <a:off x="4406806" y="3400065"/>
            <a:ext cx="3761740" cy="17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수행 목표 및 도식화 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생성 및 관리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en-US" altLang="ko-KR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</a:p>
          <a:p>
            <a:pPr marL="914400" lvl="1" indent="-457200">
              <a:lnSpc>
                <a:spcPct val="150000"/>
              </a:lnSpc>
              <a:buAutoNum type="arabicPeriod"/>
            </a:pP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9719E7F-C781-A79B-4E93-17EF81203A31}"/>
              </a:ext>
            </a:extLst>
          </p:cNvPr>
          <p:cNvSpPr/>
          <p:nvPr/>
        </p:nvSpPr>
        <p:spPr>
          <a:xfrm>
            <a:off x="8374083" y="3400065"/>
            <a:ext cx="4084617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결과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향후 수행계획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25DD50-3FAB-F4E1-A08A-2263E98917F9}"/>
              </a:ext>
            </a:extLst>
          </p:cNvPr>
          <p:cNvSpPr txBox="1"/>
          <p:nvPr/>
        </p:nvSpPr>
        <p:spPr>
          <a:xfrm>
            <a:off x="149975" y="231236"/>
            <a:ext cx="873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목차</a:t>
            </a: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97070530-180A-82B9-2BD9-62B872B8A3DE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B454CA2-F312-A7C2-198D-1F6DBEDB3B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5CCF6ED-4AAB-CF9E-9D76-F23D3748CA33}"/>
              </a:ext>
            </a:extLst>
          </p:cNvPr>
          <p:cNvSpPr/>
          <p:nvPr/>
        </p:nvSpPr>
        <p:spPr>
          <a:xfrm>
            <a:off x="806807" y="2687874"/>
            <a:ext cx="2837670" cy="565356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Ⅰ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소개</a:t>
            </a:r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E3412CCA-C527-D803-8A60-67333AEA887A}"/>
              </a:ext>
            </a:extLst>
          </p:cNvPr>
          <p:cNvSpPr/>
          <p:nvPr/>
        </p:nvSpPr>
        <p:spPr>
          <a:xfrm>
            <a:off x="4697871" y="2687874"/>
            <a:ext cx="2837670" cy="565356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Ⅱ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수행과정</a:t>
            </a:r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CE39A63-90FC-1F83-8D21-8CD08F17FE6B}"/>
              </a:ext>
            </a:extLst>
          </p:cNvPr>
          <p:cNvSpPr/>
          <p:nvPr/>
        </p:nvSpPr>
        <p:spPr>
          <a:xfrm>
            <a:off x="8588935" y="2687874"/>
            <a:ext cx="2837670" cy="565356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Ⅲ</a:t>
            </a:r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결과</a:t>
            </a:r>
          </a:p>
        </p:txBody>
      </p:sp>
    </p:spTree>
    <p:extLst>
      <p:ext uri="{BB962C8B-B14F-4D97-AF65-F5344CB8AC3E}">
        <p14:creationId xmlns:p14="http://schemas.microsoft.com/office/powerpoint/2010/main" val="437797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20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B64DE97-C040-3733-451E-CA0CD392714F}"/>
              </a:ext>
            </a:extLst>
          </p:cNvPr>
          <p:cNvGrpSpPr/>
          <p:nvPr/>
        </p:nvGrpSpPr>
        <p:grpSpPr>
          <a:xfrm>
            <a:off x="702047" y="1997419"/>
            <a:ext cx="10787906" cy="4156800"/>
            <a:chOff x="1187624" y="5912984"/>
            <a:chExt cx="6912768" cy="2712615"/>
          </a:xfrm>
        </p:grpSpPr>
        <p:sp>
          <p:nvSpPr>
            <p:cNvPr id="15" name="모서리가 둥근 직사각형 39">
              <a:extLst>
                <a:ext uri="{FF2B5EF4-FFF2-40B4-BE49-F238E27FC236}">
                  <a16:creationId xmlns:a16="http://schemas.microsoft.com/office/drawing/2014/main" id="{A8168B7A-498C-8378-5759-B7B7FAF0F4A6}"/>
                </a:ext>
              </a:extLst>
            </p:cNvPr>
            <p:cNvSpPr/>
            <p:nvPr/>
          </p:nvSpPr>
          <p:spPr>
            <a:xfrm>
              <a:off x="1259632" y="6015020"/>
              <a:ext cx="6768752" cy="2520280"/>
            </a:xfrm>
            <a:prstGeom prst="roundRect">
              <a:avLst/>
            </a:prstGeom>
            <a:solidFill>
              <a:srgbClr val="274555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16" name="모서리가 둥근 직사각형 42">
              <a:extLst>
                <a:ext uri="{FF2B5EF4-FFF2-40B4-BE49-F238E27FC236}">
                  <a16:creationId xmlns:a16="http://schemas.microsoft.com/office/drawing/2014/main" id="{5EA41E90-9582-3D72-FC15-5A96D658E28D}"/>
                </a:ext>
              </a:extLst>
            </p:cNvPr>
            <p:cNvSpPr/>
            <p:nvPr/>
          </p:nvSpPr>
          <p:spPr>
            <a:xfrm>
              <a:off x="1187624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pic>
        <p:nvPicPr>
          <p:cNvPr id="23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D30A2AA3-09AE-2659-D224-5DB290C05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42" y="3405312"/>
            <a:ext cx="589409" cy="5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D7755D78-FA33-E449-3280-12B2EDD9DA68}"/>
              </a:ext>
            </a:extLst>
          </p:cNvPr>
          <p:cNvSpPr/>
          <p:nvPr/>
        </p:nvSpPr>
        <p:spPr>
          <a:xfrm>
            <a:off x="1340470" y="4425776"/>
            <a:ext cx="2312668" cy="1180202"/>
          </a:xfrm>
          <a:prstGeom prst="round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26" name="Picture 2" descr="Wazuh - Adapters | Axonius">
            <a:extLst>
              <a:ext uri="{FF2B5EF4-FFF2-40B4-BE49-F238E27FC236}">
                <a16:creationId xmlns:a16="http://schemas.microsoft.com/office/drawing/2014/main" id="{AD3A055D-6424-4633-B334-AD973916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3" y="4935653"/>
            <a:ext cx="807383" cy="4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What is GitHub? — Pythia Foundations">
            <a:extLst>
              <a:ext uri="{FF2B5EF4-FFF2-40B4-BE49-F238E27FC236}">
                <a16:creationId xmlns:a16="http://schemas.microsoft.com/office/drawing/2014/main" id="{3B78AC7F-3204-557D-0626-6A77DD7F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19" y="2806800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HPro - Jenkins en Pipeline">
            <a:extLst>
              <a:ext uri="{FF2B5EF4-FFF2-40B4-BE49-F238E27FC236}">
                <a16:creationId xmlns:a16="http://schemas.microsoft.com/office/drawing/2014/main" id="{61BE6293-6741-A40B-8929-D6B530E4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442" y="2578141"/>
            <a:ext cx="1470980" cy="15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ArgoCD ApplicationsSet with Helm. This article is for people who are… | by  Maciej Przygrodzki | Medium">
            <a:extLst>
              <a:ext uri="{FF2B5EF4-FFF2-40B4-BE49-F238E27FC236}">
                <a16:creationId xmlns:a16="http://schemas.microsoft.com/office/drawing/2014/main" id="{2FD90289-CCF0-C48D-3983-273EDFBF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195" y="4569344"/>
            <a:ext cx="941603" cy="101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AWS] 간단한 Flask 이미지를 만들어서 ECR에 푸시하기">
            <a:extLst>
              <a:ext uri="{FF2B5EF4-FFF2-40B4-BE49-F238E27FC236}">
                <a16:creationId xmlns:a16="http://schemas.microsoft.com/office/drawing/2014/main" id="{A37403CE-BE23-5362-67A2-5CA6F822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667" y1="44920" x2="41667" y2="44920"/>
                        <a14:foregroundMark x1="60677" y1="44652" x2="60677" y2="44652"/>
                        <a14:foregroundMark x1="32552" y1="74064" x2="32552" y2="74064"/>
                        <a14:foregroundMark x1="33073" y1="75668" x2="33073" y2="75668"/>
                        <a14:foregroundMark x1="30208" y1="75668" x2="30208" y2="75668"/>
                        <a14:foregroundMark x1="35417" y1="73797" x2="35417" y2="73797"/>
                        <a14:foregroundMark x1="37240" y1="73262" x2="37240" y2="73262"/>
                        <a14:foregroundMark x1="39583" y1="73262" x2="39583" y2="73262"/>
                        <a14:foregroundMark x1="42708" y1="72995" x2="42708" y2="72995"/>
                        <a14:foregroundMark x1="43750" y1="75401" x2="43750" y2="75401"/>
                        <a14:foregroundMark x1="42708" y1="75401" x2="42708" y2="75401"/>
                        <a14:foregroundMark x1="46875" y1="74599" x2="46875" y2="74599"/>
                        <a14:foregroundMark x1="47656" y1="73529" x2="47656" y2="73529"/>
                        <a14:foregroundMark x1="45573" y1="76738" x2="45573" y2="76738"/>
                        <a14:foregroundMark x1="49479" y1="75134" x2="49479" y2="75134"/>
                        <a14:foregroundMark x1="51823" y1="74866" x2="51823" y2="74866"/>
                        <a14:foregroundMark x1="54167" y1="74332" x2="54167" y2="74332"/>
                        <a14:foregroundMark x1="56250" y1="74064" x2="56250" y2="74064"/>
                        <a14:foregroundMark x1="60417" y1="74332" x2="60417" y2="74332"/>
                        <a14:foregroundMark x1="64583" y1="74064" x2="64583" y2="74064"/>
                        <a14:foregroundMark x1="69271" y1="74599" x2="69271" y2="74599"/>
                        <a14:foregroundMark x1="71094" y1="75668" x2="71094" y2="75668"/>
                        <a14:foregroundMark x1="60677" y1="71925" x2="60677" y2="71925"/>
                        <a14:foregroundMark x1="66406" y1="71658" x2="66406" y2="71658"/>
                        <a14:foregroundMark x1="56510" y1="75936" x2="56510" y2="75936"/>
                        <a14:foregroundMark x1="46615" y1="73262" x2="46615" y2="73262"/>
                        <a14:foregroundMark x1="39583" y1="75134" x2="39583" y2="75134"/>
                        <a14:backgroundMark x1="44792" y1="34225" x2="44792" y2="34225"/>
                        <a14:backgroundMark x1="44010" y1="37968" x2="44010" y2="37968"/>
                        <a14:backgroundMark x1="43490" y1="48396" x2="48698" y2="34759"/>
                        <a14:backgroundMark x1="41406" y1="45722" x2="41406" y2="45722"/>
                        <a14:backgroundMark x1="41667" y1="45989" x2="41667" y2="45989"/>
                        <a14:backgroundMark x1="42448" y1="45455" x2="42448" y2="45455"/>
                        <a14:backgroundMark x1="41927" y1="44920" x2="41927" y2="44920"/>
                        <a14:backgroundMark x1="41927" y1="45455" x2="41927" y2="45455"/>
                        <a14:backgroundMark x1="54427" y1="44920" x2="54427" y2="44920"/>
                        <a14:backgroundMark x1="63802" y1="44118" x2="63802" y2="44118"/>
                        <a14:backgroundMark x1="63293" y1="44652" x2="62240" y2="52406"/>
                        <a14:backgroundMark x1="63802" y1="40909" x2="63293" y2="44652"/>
                        <a14:backgroundMark x1="54271" y1="44652" x2="52865" y2="47059"/>
                        <a14:backgroundMark x1="55208" y1="43048" x2="54271" y2="44652"/>
                        <a14:backgroundMark x1="50781" y1="54545" x2="50781" y2="54545"/>
                        <a14:backgroundMark x1="50000" y1="58289" x2="50000" y2="58289"/>
                        <a14:backgroundMark x1="61458" y1="35027" x2="61458" y2="35027"/>
                        <a14:backgroundMark x1="62760" y1="34225" x2="62760" y2="34225"/>
                        <a14:backgroundMark x1="66406" y1="31551" x2="66406" y2="3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86" y="2477093"/>
            <a:ext cx="1583312" cy="16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K8s Kubernetes | SUE Cloud &amp; IT | Download Price List Now">
            <a:extLst>
              <a:ext uri="{FF2B5EF4-FFF2-40B4-BE49-F238E27FC236}">
                <a16:creationId xmlns:a16="http://schemas.microsoft.com/office/drawing/2014/main" id="{BA6DD486-9AF3-49C0-E3B1-05F9F0A5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79" y="4409552"/>
            <a:ext cx="1119308" cy="120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57CED374-6F64-D4B7-DE30-15A53BE0C464}"/>
              </a:ext>
            </a:extLst>
          </p:cNvPr>
          <p:cNvGrpSpPr/>
          <p:nvPr/>
        </p:nvGrpSpPr>
        <p:grpSpPr>
          <a:xfrm>
            <a:off x="773557" y="2632280"/>
            <a:ext cx="1481648" cy="1149322"/>
            <a:chOff x="662452" y="1654365"/>
            <a:chExt cx="1350520" cy="97623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6FD6745F-65C2-D99E-C4CE-CE8DCA7A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BA604D-6456-7D3D-CD90-F7B55B7F198F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개발자</a:t>
              </a:r>
              <a:endParaRPr lang="ko-KR" altLang="en-US" dirty="0"/>
            </a:p>
          </p:txBody>
        </p:sp>
      </p:grp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B0B0DE9D-8F78-D527-245F-CF6EDDA0FFAB}"/>
              </a:ext>
            </a:extLst>
          </p:cNvPr>
          <p:cNvSpPr/>
          <p:nvPr/>
        </p:nvSpPr>
        <p:spPr>
          <a:xfrm>
            <a:off x="2094189" y="3089149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9AE32FAA-0F2D-B9D2-CC0A-AF19214D528D}"/>
              </a:ext>
            </a:extLst>
          </p:cNvPr>
          <p:cNvSpPr/>
          <p:nvPr/>
        </p:nvSpPr>
        <p:spPr>
          <a:xfrm>
            <a:off x="3847332" y="3089149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A6214F41-DFF0-24B1-1376-A30BE9419376}"/>
              </a:ext>
            </a:extLst>
          </p:cNvPr>
          <p:cNvSpPr/>
          <p:nvPr/>
        </p:nvSpPr>
        <p:spPr>
          <a:xfrm>
            <a:off x="5612238" y="3089149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2" name="화살표: 위로 굽음 41">
            <a:extLst>
              <a:ext uri="{FF2B5EF4-FFF2-40B4-BE49-F238E27FC236}">
                <a16:creationId xmlns:a16="http://schemas.microsoft.com/office/drawing/2014/main" id="{933DC3A5-90B1-FB5E-A529-F3B3C3E10C91}"/>
              </a:ext>
            </a:extLst>
          </p:cNvPr>
          <p:cNvSpPr/>
          <p:nvPr/>
        </p:nvSpPr>
        <p:spPr>
          <a:xfrm flipV="1">
            <a:off x="7521715" y="3164988"/>
            <a:ext cx="911669" cy="1201143"/>
          </a:xfrm>
          <a:prstGeom prst="bentUpArrow">
            <a:avLst>
              <a:gd name="adj1" fmla="val 6808"/>
              <a:gd name="adj2" fmla="val 10070"/>
              <a:gd name="adj3" fmla="val 17888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A123498F-F25F-D948-D4E1-9C0E52EB5FCB}"/>
              </a:ext>
            </a:extLst>
          </p:cNvPr>
          <p:cNvSpPr/>
          <p:nvPr/>
        </p:nvSpPr>
        <p:spPr>
          <a:xfrm>
            <a:off x="5650824" y="4844362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4" name="화살표: 오른쪽 43">
            <a:extLst>
              <a:ext uri="{FF2B5EF4-FFF2-40B4-BE49-F238E27FC236}">
                <a16:creationId xmlns:a16="http://schemas.microsoft.com/office/drawing/2014/main" id="{B76037B3-EBF7-60C9-40C9-D685AF0FDAA4}"/>
              </a:ext>
            </a:extLst>
          </p:cNvPr>
          <p:cNvSpPr/>
          <p:nvPr/>
        </p:nvSpPr>
        <p:spPr>
          <a:xfrm>
            <a:off x="7193977" y="4878350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20A506D9-9766-0F55-1EF6-0069FC998CB4}"/>
              </a:ext>
            </a:extLst>
          </p:cNvPr>
          <p:cNvSpPr/>
          <p:nvPr/>
        </p:nvSpPr>
        <p:spPr>
          <a:xfrm rot="5400000">
            <a:off x="4718138" y="4130890"/>
            <a:ext cx="549711" cy="31325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6" name="Picture 4" descr="What is GitHub? — Pythia Foundations">
            <a:extLst>
              <a:ext uri="{FF2B5EF4-FFF2-40B4-BE49-F238E27FC236}">
                <a16:creationId xmlns:a16="http://schemas.microsoft.com/office/drawing/2014/main" id="{4F0BE83C-D988-3D73-8AB8-3CD8FEDA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980" y="4663039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5E03531-57E6-A224-3E81-B5248D04B7A7}"/>
              </a:ext>
            </a:extLst>
          </p:cNvPr>
          <p:cNvSpPr txBox="1"/>
          <p:nvPr/>
        </p:nvSpPr>
        <p:spPr>
          <a:xfrm>
            <a:off x="1560903" y="2690435"/>
            <a:ext cx="1481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Code</a:t>
            </a:r>
          </a:p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change</a:t>
            </a:r>
            <a:endParaRPr lang="ko-KR" altLang="en-US" sz="105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C619DB-F634-FEB6-4ABA-ADB93A5879E9}"/>
              </a:ext>
            </a:extLst>
          </p:cNvPr>
          <p:cNvSpPr txBox="1"/>
          <p:nvPr/>
        </p:nvSpPr>
        <p:spPr>
          <a:xfrm>
            <a:off x="3322731" y="2751789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checkout</a:t>
            </a:r>
            <a:endParaRPr lang="ko-KR" altLang="en-US" sz="105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4A2599-154C-365F-B80D-AA48C269EB47}"/>
              </a:ext>
            </a:extLst>
          </p:cNvPr>
          <p:cNvSpPr txBox="1"/>
          <p:nvPr/>
        </p:nvSpPr>
        <p:spPr>
          <a:xfrm>
            <a:off x="5113420" y="2815292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Build &amp; push</a:t>
            </a:r>
            <a:endParaRPr lang="ko-KR" altLang="en-US" sz="10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0DBDCD-C49F-5559-8451-626D28E1535B}"/>
              </a:ext>
            </a:extLst>
          </p:cNvPr>
          <p:cNvSpPr txBox="1"/>
          <p:nvPr/>
        </p:nvSpPr>
        <p:spPr>
          <a:xfrm>
            <a:off x="7236262" y="2831300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Pull new Image </a:t>
            </a:r>
            <a:endParaRPr lang="ko-KR" altLang="en-US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70430D-9A78-D4D0-E7B9-AFA74777C244}"/>
              </a:ext>
            </a:extLst>
          </p:cNvPr>
          <p:cNvSpPr txBox="1"/>
          <p:nvPr/>
        </p:nvSpPr>
        <p:spPr>
          <a:xfrm>
            <a:off x="3792501" y="4000490"/>
            <a:ext cx="1481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Menifest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update</a:t>
            </a:r>
            <a:endParaRPr lang="ko-KR" alt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17CF8-2BE5-4023-FAE7-BCBC3519E086}"/>
              </a:ext>
            </a:extLst>
          </p:cNvPr>
          <p:cNvSpPr txBox="1"/>
          <p:nvPr/>
        </p:nvSpPr>
        <p:spPr>
          <a:xfrm>
            <a:off x="5083774" y="4539786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sync</a:t>
            </a:r>
            <a:endParaRPr lang="ko-KR" altLang="en-US" sz="105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B1DD1-71C1-0261-19FC-AF34680CEC15}"/>
              </a:ext>
            </a:extLst>
          </p:cNvPr>
          <p:cNvSpPr txBox="1"/>
          <p:nvPr/>
        </p:nvSpPr>
        <p:spPr>
          <a:xfrm>
            <a:off x="6686290" y="4570104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deploy</a:t>
            </a:r>
            <a:endParaRPr lang="ko-KR" altLang="en-US" sz="105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0CCB7A6-8370-C541-321E-FB13661F252F}"/>
              </a:ext>
            </a:extLst>
          </p:cNvPr>
          <p:cNvSpPr txBox="1"/>
          <p:nvPr/>
        </p:nvSpPr>
        <p:spPr>
          <a:xfrm>
            <a:off x="1263779" y="4458600"/>
            <a:ext cx="2368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morniterning</a:t>
            </a:r>
            <a:endParaRPr lang="ko-KR" alt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1D204D-30B8-B552-8127-7A67F720AAA0}"/>
              </a:ext>
            </a:extLst>
          </p:cNvPr>
          <p:cNvSpPr txBox="1"/>
          <p:nvPr/>
        </p:nvSpPr>
        <p:spPr>
          <a:xfrm>
            <a:off x="2438866" y="3587407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Main branch</a:t>
            </a:r>
            <a:endParaRPr lang="ko-KR" altLang="en-US" sz="105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2FA5610-21D9-126B-684F-E2780612B3CA}"/>
              </a:ext>
            </a:extLst>
          </p:cNvPr>
          <p:cNvSpPr txBox="1"/>
          <p:nvPr/>
        </p:nvSpPr>
        <p:spPr>
          <a:xfrm>
            <a:off x="4304811" y="5479155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dev branch</a:t>
            </a:r>
            <a:endParaRPr lang="ko-KR" altLang="en-US" sz="1050" dirty="0"/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A592EC7A-E154-AD92-B32F-0939E37EF58C}"/>
              </a:ext>
            </a:extLst>
          </p:cNvPr>
          <p:cNvSpPr/>
          <p:nvPr/>
        </p:nvSpPr>
        <p:spPr>
          <a:xfrm>
            <a:off x="9200354" y="3461778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1030" name="Picture 6" descr="Slack - zeroheight">
            <a:extLst>
              <a:ext uri="{FF2B5EF4-FFF2-40B4-BE49-F238E27FC236}">
                <a16:creationId xmlns:a16="http://schemas.microsoft.com/office/drawing/2014/main" id="{19AED1CD-5FC2-5369-4FAE-88A67C8F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444" y="3482173"/>
            <a:ext cx="1246288" cy="34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화살표: 오른쪽 57">
            <a:extLst>
              <a:ext uri="{FF2B5EF4-FFF2-40B4-BE49-F238E27FC236}">
                <a16:creationId xmlns:a16="http://schemas.microsoft.com/office/drawing/2014/main" id="{FF978E23-835E-0596-3C60-A5B883C7A850}"/>
              </a:ext>
            </a:extLst>
          </p:cNvPr>
          <p:cNvSpPr/>
          <p:nvPr/>
        </p:nvSpPr>
        <p:spPr>
          <a:xfrm>
            <a:off x="8335977" y="3461778"/>
            <a:ext cx="282865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D345256-64DA-D4D9-70C9-80B7DAE3E05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4BCF07-F8EA-38E7-2ACC-DFBF1AB4AE21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4621D20-5E85-7CA7-4252-8818BF127AF8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4C333C-3D1E-FB28-4EEF-828FFE45E7E6}"/>
              </a:ext>
            </a:extLst>
          </p:cNvPr>
          <p:cNvSpPr txBox="1"/>
          <p:nvPr/>
        </p:nvSpPr>
        <p:spPr>
          <a:xfrm>
            <a:off x="340920" y="1231402"/>
            <a:ext cx="289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구축 환경 로드맵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40597-0FDF-18B7-A282-B0A3B167638F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8674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21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11B34-3ADF-7976-41EE-2A4723FFD9DE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2E717B2-B50A-B8F8-F806-7CB9E29B93BE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56B21AF-18CD-F0E4-19B0-C5D6BCA03C07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F55D29-6379-64AA-E219-5A12D5A1E262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pic>
        <p:nvPicPr>
          <p:cNvPr id="24" name="Picture 6" descr="PHPro - Jenkins en Pipeline">
            <a:extLst>
              <a:ext uri="{FF2B5EF4-FFF2-40B4-BE49-F238E27FC236}">
                <a16:creationId xmlns:a16="http://schemas.microsoft.com/office/drawing/2014/main" id="{6F6B62BE-430B-7971-A639-9A4653FA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7" y="934755"/>
            <a:ext cx="1867889" cy="18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606C7FB2-740D-3E62-CD41-4EF5460ABED2}"/>
              </a:ext>
            </a:extLst>
          </p:cNvPr>
          <p:cNvGrpSpPr/>
          <p:nvPr/>
        </p:nvGrpSpPr>
        <p:grpSpPr>
          <a:xfrm>
            <a:off x="592297" y="3006484"/>
            <a:ext cx="5045592" cy="845032"/>
            <a:chOff x="1473892" y="1358296"/>
            <a:chExt cx="3890196" cy="8684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6CD3C6E1-4545-DC46-1964-04B7C180F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4482"/>
            <a:stretch/>
          </p:blipFill>
          <p:spPr>
            <a:xfrm>
              <a:off x="1473892" y="1358296"/>
              <a:ext cx="1287564" cy="868410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AB85E19-E496-076D-1618-159A208D45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038" r="58548"/>
            <a:stretch/>
          </p:blipFill>
          <p:spPr>
            <a:xfrm>
              <a:off x="2545335" y="1358296"/>
              <a:ext cx="864096" cy="868410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62DA178F-A7FD-97DE-CAFE-2D2519990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7840" r="31746"/>
            <a:stretch/>
          </p:blipFill>
          <p:spPr>
            <a:xfrm>
              <a:off x="3185719" y="1358296"/>
              <a:ext cx="864096" cy="868410"/>
            </a:xfrm>
            <a:prstGeom prst="rect">
              <a:avLst/>
            </a:prstGeom>
          </p:spPr>
        </p:pic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EF1BF177-F603-6BD9-C24A-E103D3985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1348" r="1295"/>
            <a:stretch/>
          </p:blipFill>
          <p:spPr>
            <a:xfrm>
              <a:off x="3923928" y="1358296"/>
              <a:ext cx="1440160" cy="86841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FCE024E5-21AC-927F-2D5F-144A4F727ECA}"/>
              </a:ext>
            </a:extLst>
          </p:cNvPr>
          <p:cNvSpPr txBox="1"/>
          <p:nvPr/>
        </p:nvSpPr>
        <p:spPr>
          <a:xfrm>
            <a:off x="592297" y="2662147"/>
            <a:ext cx="4664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1" i="0" dirty="0">
                <a:solidFill>
                  <a:srgbClr val="14141F"/>
                </a:solidFill>
                <a:effectLst/>
                <a:latin typeface="Abadi" panose="020B0604020104020204" pitchFamily="34" charset="0"/>
              </a:rPr>
              <a:t>Credentials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331E8A0E-D919-A3F9-63CE-70C1B2980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97" y="5879005"/>
            <a:ext cx="7020905" cy="619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C902CDF-442B-61E0-9E1F-6CB60FCF88ED}"/>
              </a:ext>
            </a:extLst>
          </p:cNvPr>
          <p:cNvSpPr txBox="1"/>
          <p:nvPr/>
        </p:nvSpPr>
        <p:spPr>
          <a:xfrm>
            <a:off x="543917" y="5430050"/>
            <a:ext cx="4661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1" i="0" dirty="0">
                <a:solidFill>
                  <a:srgbClr val="14141F"/>
                </a:solidFill>
                <a:effectLst/>
                <a:latin typeface="Abadi" panose="020B0604020104020204" pitchFamily="34" charset="0"/>
              </a:rPr>
              <a:t>Pipeline</a:t>
            </a:r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C34A953-A86E-DCF5-13DE-C52E19BD7649}"/>
              </a:ext>
            </a:extLst>
          </p:cNvPr>
          <p:cNvGrpSpPr/>
          <p:nvPr/>
        </p:nvGrpSpPr>
        <p:grpSpPr>
          <a:xfrm>
            <a:off x="534016" y="4314851"/>
            <a:ext cx="5150556" cy="1102159"/>
            <a:chOff x="2761774" y="3455391"/>
            <a:chExt cx="4217840" cy="9431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058D0C4C-BE93-48CE-18BE-12253972D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66869"/>
            <a:stretch/>
          </p:blipFill>
          <p:spPr>
            <a:xfrm>
              <a:off x="2772583" y="3455391"/>
              <a:ext cx="4207031" cy="435149"/>
            </a:xfrm>
            <a:prstGeom prst="rect">
              <a:avLst/>
            </a:prstGeom>
          </p:spPr>
        </p:pic>
        <p:pic>
          <p:nvPicPr>
            <p:cNvPr id="39" name="그림 38">
              <a:extLst>
                <a:ext uri="{FF2B5EF4-FFF2-40B4-BE49-F238E27FC236}">
                  <a16:creationId xmlns:a16="http://schemas.microsoft.com/office/drawing/2014/main" id="{4005786B-EF83-896B-7992-C7177007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2659"/>
            <a:stretch/>
          </p:blipFill>
          <p:spPr>
            <a:xfrm>
              <a:off x="2761774" y="3908086"/>
              <a:ext cx="4207031" cy="490441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83354DC-58D6-107A-6A28-B918F00CD7EF}"/>
              </a:ext>
            </a:extLst>
          </p:cNvPr>
          <p:cNvSpPr txBox="1"/>
          <p:nvPr/>
        </p:nvSpPr>
        <p:spPr>
          <a:xfrm>
            <a:off x="543917" y="3889522"/>
            <a:ext cx="11335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ko-KR" b="1" i="0" dirty="0">
                <a:solidFill>
                  <a:srgbClr val="14141F"/>
                </a:solidFill>
                <a:effectLst/>
                <a:latin typeface="Abadi" panose="020B0604020104020204" pitchFamily="34" charset="0"/>
              </a:rPr>
              <a:t>Plugins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B92EF34-6A63-3707-7D73-D5F9C77C0AFC}"/>
              </a:ext>
            </a:extLst>
          </p:cNvPr>
          <p:cNvSpPr txBox="1"/>
          <p:nvPr/>
        </p:nvSpPr>
        <p:spPr>
          <a:xfrm>
            <a:off x="1652843" y="1315767"/>
            <a:ext cx="6683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b="1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▶  </a:t>
            </a:r>
            <a:r>
              <a:rPr lang="ko-KR" altLang="en-US" sz="1800" b="1" dirty="0"/>
              <a:t>빌드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테스트</a:t>
            </a:r>
            <a:r>
              <a:rPr lang="en-US" altLang="ko-KR" sz="1800" b="1" dirty="0"/>
              <a:t>, </a:t>
            </a:r>
            <a:r>
              <a:rPr lang="ko-KR" altLang="en-US" sz="1800" b="1" dirty="0"/>
              <a:t>배포 등 모든 것을 자동화해주는 자동화 서버</a:t>
            </a: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307938DE-BA85-876A-D6FF-4100A05170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181" y="3100244"/>
            <a:ext cx="3448531" cy="2429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DD85CB87-CDCD-8CD6-C3C7-60718BDBE87F}"/>
              </a:ext>
            </a:extLst>
          </p:cNvPr>
          <p:cNvCxnSpPr>
            <a:cxnSpLocks/>
          </p:cNvCxnSpPr>
          <p:nvPr/>
        </p:nvCxnSpPr>
        <p:spPr>
          <a:xfrm flipV="1">
            <a:off x="4490318" y="5000719"/>
            <a:ext cx="3767965" cy="946001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9" name="타원 48">
            <a:extLst>
              <a:ext uri="{FF2B5EF4-FFF2-40B4-BE49-F238E27FC236}">
                <a16:creationId xmlns:a16="http://schemas.microsoft.com/office/drawing/2014/main" id="{D756CF9D-AB77-1D3D-4642-F88783CAF89A}"/>
              </a:ext>
            </a:extLst>
          </p:cNvPr>
          <p:cNvSpPr/>
          <p:nvPr/>
        </p:nvSpPr>
        <p:spPr>
          <a:xfrm>
            <a:off x="3645549" y="5833599"/>
            <a:ext cx="914400" cy="61921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B14097E0-0EA1-487E-29AB-E8ED1C6B1198}"/>
              </a:ext>
            </a:extLst>
          </p:cNvPr>
          <p:cNvSpPr/>
          <p:nvPr/>
        </p:nvSpPr>
        <p:spPr>
          <a:xfrm>
            <a:off x="301626" y="2617320"/>
            <a:ext cx="7568377" cy="4133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56" name="그림 55" descr="스크린샷, 사각형, 디자인이(가) 표시된 사진&#10;&#10;자동 생성된 설명">
            <a:extLst>
              <a:ext uri="{FF2B5EF4-FFF2-40B4-BE49-F238E27FC236}">
                <a16:creationId xmlns:a16="http://schemas.microsoft.com/office/drawing/2014/main" id="{5E775054-5827-4375-20EE-635BAA3A38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1" b="33577"/>
          <a:stretch/>
        </p:blipFill>
        <p:spPr>
          <a:xfrm>
            <a:off x="-80065" y="1020327"/>
            <a:ext cx="893983" cy="6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47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22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11B34-3ADF-7976-41EE-2A4723FFD9DE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2E717B2-B50A-B8F8-F806-7CB9E29B93BE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56B21AF-18CD-F0E4-19B0-C5D6BCA03C07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F55D29-6379-64AA-E219-5A12D5A1E262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pic>
        <p:nvPicPr>
          <p:cNvPr id="24" name="Picture 6" descr="PHPro - Jenkins en Pipeline">
            <a:extLst>
              <a:ext uri="{FF2B5EF4-FFF2-40B4-BE49-F238E27FC236}">
                <a16:creationId xmlns:a16="http://schemas.microsoft.com/office/drawing/2014/main" id="{6F6B62BE-430B-7971-A639-9A4653FA7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18" y="883732"/>
            <a:ext cx="1867889" cy="18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What is GitHub? — Pythia Foundations">
            <a:extLst>
              <a:ext uri="{FF2B5EF4-FFF2-40B4-BE49-F238E27FC236}">
                <a16:creationId xmlns:a16="http://schemas.microsoft.com/office/drawing/2014/main" id="{8481EAD4-A798-FCE0-A87B-103CBD269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18" y="2956943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What is GitHub? — Pythia Foundations">
            <a:extLst>
              <a:ext uri="{FF2B5EF4-FFF2-40B4-BE49-F238E27FC236}">
                <a16:creationId xmlns:a16="http://schemas.microsoft.com/office/drawing/2014/main" id="{F36E4544-FE52-BF6D-F0B6-9B480ABF6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096" y="2920101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58CD81-E973-81F5-3ED9-ADC4DCDE7B15}"/>
              </a:ext>
            </a:extLst>
          </p:cNvPr>
          <p:cNvSpPr txBox="1"/>
          <p:nvPr/>
        </p:nvSpPr>
        <p:spPr>
          <a:xfrm>
            <a:off x="2635054" y="3822373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Main branch</a:t>
            </a:r>
            <a:endParaRPr lang="ko-KR" alt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33CCDC-96DF-F4FC-9C75-73C621CF8C77}"/>
              </a:ext>
            </a:extLst>
          </p:cNvPr>
          <p:cNvSpPr txBox="1"/>
          <p:nvPr/>
        </p:nvSpPr>
        <p:spPr>
          <a:xfrm>
            <a:off x="8615032" y="3766086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dev branch</a:t>
            </a:r>
            <a:endParaRPr lang="ko-KR" altLang="en-US" sz="1050" dirty="0"/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A3135913-50EB-7822-449F-52BBFFA1C8DA}"/>
              </a:ext>
            </a:extLst>
          </p:cNvPr>
          <p:cNvSpPr/>
          <p:nvPr/>
        </p:nvSpPr>
        <p:spPr>
          <a:xfrm rot="19611121">
            <a:off x="4599211" y="2284270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4493F1B0-76C8-4489-9EE1-493D0D9B8C7C}"/>
              </a:ext>
            </a:extLst>
          </p:cNvPr>
          <p:cNvSpPr/>
          <p:nvPr/>
        </p:nvSpPr>
        <p:spPr>
          <a:xfrm rot="2422564">
            <a:off x="7067303" y="2284270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93FB7CC9-DF15-65F4-DFD1-72AB28B068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05" t="-1" r="5678" b="-10976"/>
          <a:stretch/>
        </p:blipFill>
        <p:spPr>
          <a:xfrm>
            <a:off x="531866" y="4247256"/>
            <a:ext cx="5564134" cy="102159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04B2D52-F208-93CA-CC87-F1D9753D56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8808" y="4139698"/>
            <a:ext cx="5294096" cy="108903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9B1AD237-C325-52ED-C710-C7B20ACD07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553" b="11954"/>
          <a:stretch/>
        </p:blipFill>
        <p:spPr>
          <a:xfrm>
            <a:off x="1132640" y="6084023"/>
            <a:ext cx="10573244" cy="387248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7FBC49D-5782-8D38-5052-B4A8CA93C3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640" y="5607136"/>
            <a:ext cx="6280626" cy="438591"/>
          </a:xfrm>
          <a:prstGeom prst="rect">
            <a:avLst/>
          </a:prstGeom>
        </p:spPr>
      </p:pic>
      <p:sp>
        <p:nvSpPr>
          <p:cNvPr id="31" name="직사각형 30">
            <a:extLst>
              <a:ext uri="{FF2B5EF4-FFF2-40B4-BE49-F238E27FC236}">
                <a16:creationId xmlns:a16="http://schemas.microsoft.com/office/drawing/2014/main" id="{AA479DD9-6D00-F1B2-D855-8856D852159E}"/>
              </a:ext>
            </a:extLst>
          </p:cNvPr>
          <p:cNvSpPr/>
          <p:nvPr/>
        </p:nvSpPr>
        <p:spPr>
          <a:xfrm>
            <a:off x="592297" y="2810576"/>
            <a:ext cx="5564135" cy="25378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2592FBED-2466-4031-697F-6FC0D3E7029D}"/>
              </a:ext>
            </a:extLst>
          </p:cNvPr>
          <p:cNvCxnSpPr>
            <a:cxnSpLocks/>
          </p:cNvCxnSpPr>
          <p:nvPr/>
        </p:nvCxnSpPr>
        <p:spPr>
          <a:xfrm>
            <a:off x="5582653" y="4940190"/>
            <a:ext cx="39463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1D5B0B8E-D337-1B33-C116-698E87D845B5}"/>
              </a:ext>
            </a:extLst>
          </p:cNvPr>
          <p:cNvCxnSpPr>
            <a:cxnSpLocks/>
          </p:cNvCxnSpPr>
          <p:nvPr/>
        </p:nvCxnSpPr>
        <p:spPr>
          <a:xfrm>
            <a:off x="11402385" y="4865618"/>
            <a:ext cx="39463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1E7A12ED-AF2C-B34A-90AC-C8B547CC98E3}"/>
              </a:ext>
            </a:extLst>
          </p:cNvPr>
          <p:cNvSpPr/>
          <p:nvPr/>
        </p:nvSpPr>
        <p:spPr>
          <a:xfrm>
            <a:off x="6419262" y="2810576"/>
            <a:ext cx="5564135" cy="25378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7" name="모서리가 둥근 직사각형 39">
            <a:extLst>
              <a:ext uri="{FF2B5EF4-FFF2-40B4-BE49-F238E27FC236}">
                <a16:creationId xmlns:a16="http://schemas.microsoft.com/office/drawing/2014/main" id="{F0F8E263-40B1-58B9-93DE-FDCA5D899363}"/>
              </a:ext>
            </a:extLst>
          </p:cNvPr>
          <p:cNvSpPr/>
          <p:nvPr/>
        </p:nvSpPr>
        <p:spPr>
          <a:xfrm>
            <a:off x="820924" y="5512969"/>
            <a:ext cx="10976097" cy="1044886"/>
          </a:xfrm>
          <a:prstGeom prst="roundRect">
            <a:avLst/>
          </a:prstGeom>
          <a:solidFill>
            <a:srgbClr val="27455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710342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23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11B34-3ADF-7976-41EE-2A4723FFD9DE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2E717B2-B50A-B8F8-F806-7CB9E29B93BE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56B21AF-18CD-F0E4-19B0-C5D6BCA03C07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F55D29-6379-64AA-E219-5A12D5A1E262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pic>
        <p:nvPicPr>
          <p:cNvPr id="11" name="Picture 8" descr="ArgoCD ApplicationsSet with Helm. This article is for people who are… | by  Maciej Przygrodzki | Medium">
            <a:extLst>
              <a:ext uri="{FF2B5EF4-FFF2-40B4-BE49-F238E27FC236}">
                <a16:creationId xmlns:a16="http://schemas.microsoft.com/office/drawing/2014/main" id="{5E38BFE8-3F3A-2F1A-10CB-5C1BBD0F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" y="1254527"/>
            <a:ext cx="1330389" cy="133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A7464AFB-1DB8-509A-608D-D980AE1A0C65}"/>
              </a:ext>
            </a:extLst>
          </p:cNvPr>
          <p:cNvGrpSpPr/>
          <p:nvPr/>
        </p:nvGrpSpPr>
        <p:grpSpPr>
          <a:xfrm>
            <a:off x="2713390" y="1257984"/>
            <a:ext cx="6874579" cy="1406901"/>
            <a:chOff x="3322522" y="1999691"/>
            <a:chExt cx="6237794" cy="1277742"/>
          </a:xfrm>
        </p:grpSpPr>
        <p:pic>
          <p:nvPicPr>
            <p:cNvPr id="13" name="Picture 8" descr="ArgoCD ApplicationsSet with Helm. This article is for people who are… | by  Maciej Przygrodzki | Medium">
              <a:extLst>
                <a:ext uri="{FF2B5EF4-FFF2-40B4-BE49-F238E27FC236}">
                  <a16:creationId xmlns:a16="http://schemas.microsoft.com/office/drawing/2014/main" id="{9A28EF74-FDC6-A763-EFB9-CBBE12FC9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276" y="2209428"/>
              <a:ext cx="858270" cy="858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K8s Kubernetes | SUE Cloud &amp; IT | Download Price List Now">
              <a:extLst>
                <a:ext uri="{FF2B5EF4-FFF2-40B4-BE49-F238E27FC236}">
                  <a16:creationId xmlns:a16="http://schemas.microsoft.com/office/drawing/2014/main" id="{A166C9F6-41AA-3CC4-9164-001B913D43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2876" y="2073701"/>
              <a:ext cx="1020248" cy="1020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화살표: 오른쪽 18">
              <a:extLst>
                <a:ext uri="{FF2B5EF4-FFF2-40B4-BE49-F238E27FC236}">
                  <a16:creationId xmlns:a16="http://schemas.microsoft.com/office/drawing/2014/main" id="{0A8DA979-0E7F-2E2C-7CE8-A7BF3CC0F8E0}"/>
                </a:ext>
              </a:extLst>
            </p:cNvPr>
            <p:cNvSpPr/>
            <p:nvPr/>
          </p:nvSpPr>
          <p:spPr>
            <a:xfrm>
              <a:off x="5607764" y="2443028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C45AF1EA-EAC9-B434-03C1-EF29CB03E1D0}"/>
                </a:ext>
              </a:extLst>
            </p:cNvPr>
            <p:cNvSpPr/>
            <p:nvPr/>
          </p:nvSpPr>
          <p:spPr>
            <a:xfrm>
              <a:off x="7014346" y="2471897"/>
              <a:ext cx="466924" cy="28552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23" name="Picture 4" descr="What is GitHub? — Pythia Foundations">
              <a:extLst>
                <a:ext uri="{FF2B5EF4-FFF2-40B4-BE49-F238E27FC236}">
                  <a16:creationId xmlns:a16="http://schemas.microsoft.com/office/drawing/2014/main" id="{5EBB00DD-256F-547C-3717-D39515D4EE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374" y="2289012"/>
              <a:ext cx="1242847" cy="69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0DEF76-D4CE-9156-C4E7-4A7245474B0F}"/>
                </a:ext>
              </a:extLst>
            </p:cNvPr>
            <p:cNvSpPr txBox="1"/>
            <p:nvPr/>
          </p:nvSpPr>
          <p:spPr>
            <a:xfrm>
              <a:off x="5090899" y="2184321"/>
              <a:ext cx="1350520" cy="251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sync</a:t>
              </a:r>
              <a:endParaRPr lang="ko-KR" altLang="en-US" sz="1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E9558A-2848-CDDB-0B32-6B3FA0D5BE1D}"/>
                </a:ext>
              </a:extLst>
            </p:cNvPr>
            <p:cNvSpPr txBox="1"/>
            <p:nvPr/>
          </p:nvSpPr>
          <p:spPr>
            <a:xfrm>
              <a:off x="6551590" y="2210073"/>
              <a:ext cx="1350520" cy="251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deploy</a:t>
              </a:r>
              <a:endParaRPr lang="ko-KR" altLang="en-US" sz="1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3ADAAE-E797-881E-B12D-462F3CA91DC7}"/>
                </a:ext>
              </a:extLst>
            </p:cNvPr>
            <p:cNvSpPr txBox="1"/>
            <p:nvPr/>
          </p:nvSpPr>
          <p:spPr>
            <a:xfrm>
              <a:off x="4380875" y="2982220"/>
              <a:ext cx="1350520" cy="2515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dev branch</a:t>
              </a:r>
              <a:endParaRPr lang="ko-KR" altLang="en-US" sz="1200" dirty="0"/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20E1075E-76D9-6A00-B30B-9BB6B0070C27}"/>
                </a:ext>
              </a:extLst>
            </p:cNvPr>
            <p:cNvGrpSpPr/>
            <p:nvPr/>
          </p:nvGrpSpPr>
          <p:grpSpPr>
            <a:xfrm>
              <a:off x="3322522" y="1999691"/>
              <a:ext cx="6237794" cy="1277742"/>
              <a:chOff x="4644008" y="5912984"/>
              <a:chExt cx="6912768" cy="2712615"/>
            </a:xfrm>
          </p:grpSpPr>
          <p:sp>
            <p:nvSpPr>
              <p:cNvPr id="29" name="모서리가 둥근 직사각형 39">
                <a:extLst>
                  <a:ext uri="{FF2B5EF4-FFF2-40B4-BE49-F238E27FC236}">
                    <a16:creationId xmlns:a16="http://schemas.microsoft.com/office/drawing/2014/main" id="{4ADDC561-A26B-4161-456A-0BB6F9E90EFB}"/>
                  </a:ext>
                </a:extLst>
              </p:cNvPr>
              <p:cNvSpPr/>
              <p:nvPr/>
            </p:nvSpPr>
            <p:spPr>
              <a:xfrm>
                <a:off x="4716016" y="6015021"/>
                <a:ext cx="6768752" cy="2520280"/>
              </a:xfrm>
              <a:prstGeom prst="roundRect">
                <a:avLst/>
              </a:prstGeom>
              <a:solidFill>
                <a:srgbClr val="C6A49A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 dirty="0"/>
              </a:p>
            </p:txBody>
          </p:sp>
          <p:sp>
            <p:nvSpPr>
              <p:cNvPr id="33" name="모서리가 둥근 직사각형 42">
                <a:extLst>
                  <a:ext uri="{FF2B5EF4-FFF2-40B4-BE49-F238E27FC236}">
                    <a16:creationId xmlns:a16="http://schemas.microsoft.com/office/drawing/2014/main" id="{BEE185CE-C4D5-F180-1200-681DD1E33B2E}"/>
                  </a:ext>
                </a:extLst>
              </p:cNvPr>
              <p:cNvSpPr/>
              <p:nvPr/>
            </p:nvSpPr>
            <p:spPr>
              <a:xfrm>
                <a:off x="4644008" y="5912984"/>
                <a:ext cx="6912768" cy="2712615"/>
              </a:xfrm>
              <a:prstGeom prst="roundRect">
                <a:avLst/>
              </a:prstGeom>
              <a:noFill/>
              <a:ln w="12700">
                <a:solidFill>
                  <a:srgbClr val="C6A49A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3600"/>
              </a:p>
            </p:txBody>
          </p:sp>
        </p:grpSp>
      </p:grpSp>
      <p:pic>
        <p:nvPicPr>
          <p:cNvPr id="34" name="그림 33">
            <a:extLst>
              <a:ext uri="{FF2B5EF4-FFF2-40B4-BE49-F238E27FC236}">
                <a16:creationId xmlns:a16="http://schemas.microsoft.com/office/drawing/2014/main" id="{71F9C66B-3946-0D75-7548-633DE7618F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093" y="2815042"/>
            <a:ext cx="8869477" cy="34763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CF6923B-3186-1D6E-D774-441DA591DC55}"/>
              </a:ext>
            </a:extLst>
          </p:cNvPr>
          <p:cNvSpPr txBox="1"/>
          <p:nvPr/>
        </p:nvSpPr>
        <p:spPr>
          <a:xfrm>
            <a:off x="2083585" y="6397348"/>
            <a:ext cx="8229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  </a:t>
            </a:r>
            <a:r>
              <a:rPr lang="en-US" altLang="ko-KR" sz="1400" b="0" i="0" dirty="0">
                <a:effectLst/>
                <a:latin typeface="Abadi" panose="020B0604020104020204" pitchFamily="34" charset="0"/>
              </a:rPr>
              <a:t>Git </a:t>
            </a:r>
            <a:r>
              <a:rPr lang="ko-KR" altLang="en-US" sz="1400" b="0" i="0" dirty="0">
                <a:effectLst/>
                <a:latin typeface="Abadi" panose="020B0604020104020204" pitchFamily="34" charset="0"/>
              </a:rPr>
              <a:t>저장소에서 변경 사항을 감지하여 자동으로 </a:t>
            </a:r>
            <a:r>
              <a:rPr lang="en-US" altLang="ko-KR" sz="1400" b="0" i="0" dirty="0">
                <a:effectLst/>
                <a:latin typeface="Abadi" panose="020B0604020104020204" pitchFamily="34" charset="0"/>
              </a:rPr>
              <a:t>Kubernetes </a:t>
            </a:r>
            <a:r>
              <a:rPr lang="ko-KR" altLang="en-US" sz="1400" b="0" i="0" dirty="0">
                <a:effectLst/>
                <a:latin typeface="Abadi" panose="020B0604020104020204" pitchFamily="34" charset="0"/>
              </a:rPr>
              <a:t>클러스터에 애플리케이션을 배포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091968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24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11B34-3ADF-7976-41EE-2A4723FFD9DE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2E717B2-B50A-B8F8-F806-7CB9E29B93BE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56B21AF-18CD-F0E4-19B0-C5D6BCA03C07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F55D29-6379-64AA-E219-5A12D5A1E262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1DD8604A-A293-8EB3-A212-0235F84B87EC}"/>
              </a:ext>
            </a:extLst>
          </p:cNvPr>
          <p:cNvGrpSpPr/>
          <p:nvPr/>
        </p:nvGrpSpPr>
        <p:grpSpPr>
          <a:xfrm>
            <a:off x="1623797" y="1203998"/>
            <a:ext cx="9725722" cy="1339857"/>
            <a:chOff x="4644008" y="5912984"/>
            <a:chExt cx="6912768" cy="2712615"/>
          </a:xfrm>
          <a:solidFill>
            <a:schemeClr val="bg1">
              <a:lumMod val="95000"/>
            </a:schemeClr>
          </a:solidFill>
        </p:grpSpPr>
        <p:sp>
          <p:nvSpPr>
            <p:cNvPr id="5" name="모서리가 둥근 직사각형 39">
              <a:extLst>
                <a:ext uri="{FF2B5EF4-FFF2-40B4-BE49-F238E27FC236}">
                  <a16:creationId xmlns:a16="http://schemas.microsoft.com/office/drawing/2014/main" id="{D86E191D-0C80-C1E3-49DD-98AF6E830B57}"/>
                </a:ext>
              </a:extLst>
            </p:cNvPr>
            <p:cNvSpPr/>
            <p:nvPr/>
          </p:nvSpPr>
          <p:spPr>
            <a:xfrm>
              <a:off x="4716016" y="6015021"/>
              <a:ext cx="6768752" cy="252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 dirty="0"/>
            </a:p>
          </p:txBody>
        </p:sp>
        <p:sp>
          <p:nvSpPr>
            <p:cNvPr id="6" name="모서리가 둥근 직사각형 42">
              <a:extLst>
                <a:ext uri="{FF2B5EF4-FFF2-40B4-BE49-F238E27FC236}">
                  <a16:creationId xmlns:a16="http://schemas.microsoft.com/office/drawing/2014/main" id="{F176E712-D8B8-42FE-783D-8C1031A39996}"/>
                </a:ext>
              </a:extLst>
            </p:cNvPr>
            <p:cNvSpPr/>
            <p:nvPr/>
          </p:nvSpPr>
          <p:spPr>
            <a:xfrm>
              <a:off x="4644008" y="5912984"/>
              <a:ext cx="6912768" cy="2712615"/>
            </a:xfrm>
            <a:prstGeom prst="roundRect">
              <a:avLst/>
            </a:prstGeom>
            <a:grp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200"/>
            </a:p>
          </p:txBody>
        </p:sp>
      </p:grpSp>
      <p:pic>
        <p:nvPicPr>
          <p:cNvPr id="7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F5C86DED-F55E-20A2-9B2E-4159BED62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5" y="1296652"/>
            <a:ext cx="1052301" cy="96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04CBB1-B676-C8AA-7350-B618FE16AAD3}"/>
              </a:ext>
            </a:extLst>
          </p:cNvPr>
          <p:cNvSpPr txBox="1"/>
          <p:nvPr/>
        </p:nvSpPr>
        <p:spPr>
          <a:xfrm>
            <a:off x="1759331" y="1346857"/>
            <a:ext cx="98299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ko-KR" altLang="en-US" sz="1600" b="0" i="0" dirty="0">
                <a:effectLst/>
                <a:latin typeface="Abadi" panose="020B0604020104020204" pitchFamily="34" charset="0"/>
              </a:rPr>
              <a:t>취약점을 간단히 스캔할 수 있는 도구</a:t>
            </a:r>
            <a:r>
              <a:rPr lang="en-US" altLang="ko-KR" sz="1600" b="0" i="0" dirty="0">
                <a:effectLst/>
                <a:latin typeface="Abadi" panose="020B0604020104020204" pitchFamily="34" charset="0"/>
              </a:rPr>
              <a:t> </a:t>
            </a:r>
          </a:p>
          <a:p>
            <a:pPr algn="l" fontAlgn="base"/>
            <a:r>
              <a:rPr lang="ko-KR" altLang="en-US" sz="1600" b="0" i="0" dirty="0">
                <a:effectLst/>
                <a:latin typeface="Abadi" panose="020B0604020104020204" pitchFamily="34" charset="0"/>
              </a:rPr>
              <a:t>컨테이너 이미지</a:t>
            </a:r>
            <a:r>
              <a:rPr lang="en-US" altLang="ko-KR" sz="1600" b="0" i="0" dirty="0">
                <a:effectLst/>
                <a:latin typeface="Abadi" panose="020B0604020104020204" pitchFamily="34" charset="0"/>
              </a:rPr>
              <a:t>, </a:t>
            </a:r>
            <a:r>
              <a:rPr lang="ko-KR" altLang="en-US" sz="1600" b="0" i="0" dirty="0">
                <a:effectLst/>
                <a:latin typeface="Abadi" panose="020B0604020104020204" pitchFamily="34" charset="0"/>
              </a:rPr>
              <a:t>파일 시스템 및 </a:t>
            </a:r>
            <a:r>
              <a:rPr lang="en-US" altLang="ko-KR" sz="1600" b="0" i="0" dirty="0">
                <a:effectLst/>
                <a:latin typeface="Abadi" panose="020B0604020104020204" pitchFamily="34" charset="0"/>
              </a:rPr>
              <a:t>Git </a:t>
            </a:r>
            <a:r>
              <a:rPr lang="ko-KR" altLang="en-US" sz="1600" b="0" i="0" dirty="0" err="1">
                <a:effectLst/>
                <a:latin typeface="Abadi" panose="020B0604020104020204" pitchFamily="34" charset="0"/>
              </a:rPr>
              <a:t>리포지토리의</a:t>
            </a:r>
            <a:r>
              <a:rPr lang="ko-KR" altLang="en-US" sz="1600" b="0" i="0" dirty="0">
                <a:effectLst/>
                <a:latin typeface="Abadi" panose="020B0604020104020204" pitchFamily="34" charset="0"/>
              </a:rPr>
              <a:t> 취약점</a:t>
            </a:r>
            <a:r>
              <a:rPr lang="en-US" altLang="ko-KR" sz="1600" b="0" i="0" dirty="0">
                <a:effectLst/>
                <a:latin typeface="Abadi" panose="020B0604020104020204" pitchFamily="34" charset="0"/>
              </a:rPr>
              <a:t>, </a:t>
            </a:r>
            <a:r>
              <a:rPr lang="ko-KR" altLang="en-US" sz="1600" b="0" i="0" dirty="0" err="1">
                <a:effectLst/>
                <a:latin typeface="Abadi" panose="020B0604020104020204" pitchFamily="34" charset="0"/>
              </a:rPr>
              <a:t>미설정</a:t>
            </a:r>
            <a:r>
              <a:rPr lang="ko-KR" altLang="en-US" sz="1600" b="0" i="0" dirty="0">
                <a:effectLst/>
                <a:latin typeface="Abadi" panose="020B0604020104020204" pitchFamily="34" charset="0"/>
              </a:rPr>
              <a:t> 구성 문제에 대한 다양한 진단을 제공</a:t>
            </a:r>
            <a:endParaRPr lang="ko-KR" alt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C66E17-C38E-79C6-E317-DF5EDF3141A0}"/>
              </a:ext>
            </a:extLst>
          </p:cNvPr>
          <p:cNvSpPr txBox="1"/>
          <p:nvPr/>
        </p:nvSpPr>
        <p:spPr>
          <a:xfrm>
            <a:off x="1788260" y="2097575"/>
            <a:ext cx="86397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* OS </a:t>
            </a:r>
            <a:r>
              <a:rPr lang="ko-KR" altLang="en-US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패키지</a:t>
            </a:r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(</a:t>
            </a:r>
            <a:r>
              <a:rPr lang="ko-KR" altLang="en-US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알파인</a:t>
            </a:r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, RHEL, CentOS </a:t>
            </a:r>
            <a:r>
              <a:rPr lang="ko-KR" altLang="en-US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등</a:t>
            </a:r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)</a:t>
            </a:r>
            <a:r>
              <a:rPr lang="ko-KR" altLang="en-US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와 언어별 패키지</a:t>
            </a:r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(Bundler, Composer, </a:t>
            </a:r>
            <a:r>
              <a:rPr lang="en-US" altLang="ko-KR" sz="1400" b="0" i="0" dirty="0" err="1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npm</a:t>
            </a:r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, yarn </a:t>
            </a:r>
            <a:r>
              <a:rPr lang="ko-KR" altLang="en-US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등</a:t>
            </a:r>
            <a:r>
              <a:rPr lang="en-US" altLang="ko-KR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)</a:t>
            </a:r>
            <a:r>
              <a:rPr lang="ko-KR" altLang="en-US" sz="1400" b="0" i="0" dirty="0">
                <a:solidFill>
                  <a:srgbClr val="C00000"/>
                </a:solidFill>
                <a:effectLst/>
                <a:latin typeface="Abadi" panose="020B0604020104020204" pitchFamily="34" charset="0"/>
              </a:rPr>
              <a:t>의 취약점을 탐지</a:t>
            </a:r>
            <a:endParaRPr lang="ko-KR" altLang="en-US" sz="1400" dirty="0">
              <a:solidFill>
                <a:srgbClr val="C00000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31516C4-9A3C-B2F3-DF35-AEE91FDE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06" y="3071623"/>
            <a:ext cx="4932839" cy="2774722"/>
          </a:xfrm>
          <a:prstGeom prst="rect">
            <a:avLst/>
          </a:prstGeom>
        </p:spPr>
      </p:pic>
      <p:grpSp>
        <p:nvGrpSpPr>
          <p:cNvPr id="41" name="그룹 40">
            <a:extLst>
              <a:ext uri="{FF2B5EF4-FFF2-40B4-BE49-F238E27FC236}">
                <a16:creationId xmlns:a16="http://schemas.microsoft.com/office/drawing/2014/main" id="{055A67F1-C74F-F71E-7E11-9D21881307EC}"/>
              </a:ext>
            </a:extLst>
          </p:cNvPr>
          <p:cNvGrpSpPr/>
          <p:nvPr/>
        </p:nvGrpSpPr>
        <p:grpSpPr>
          <a:xfrm>
            <a:off x="5428520" y="2974290"/>
            <a:ext cx="6392260" cy="1447836"/>
            <a:chOff x="4488133" y="2477093"/>
            <a:chExt cx="7312374" cy="1679572"/>
          </a:xfrm>
        </p:grpSpPr>
        <p:pic>
          <p:nvPicPr>
            <p:cNvPr id="17" name="Picture 6" descr="Trivy: Keep your artifacts vulnerability-free | by Ayushi Rastogi | FAUN —  Developer Community 🐾">
              <a:extLst>
                <a:ext uri="{FF2B5EF4-FFF2-40B4-BE49-F238E27FC236}">
                  <a16:creationId xmlns:a16="http://schemas.microsoft.com/office/drawing/2014/main" id="{A8288783-0685-E971-927F-4DE00CCA6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882" y="2921302"/>
              <a:ext cx="966224" cy="949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PHPro - Jenkins en Pipeline">
              <a:extLst>
                <a:ext uri="{FF2B5EF4-FFF2-40B4-BE49-F238E27FC236}">
                  <a16:creationId xmlns:a16="http://schemas.microsoft.com/office/drawing/2014/main" id="{355D553D-BDEC-8F37-48AD-3C49EC774A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8133" y="2578141"/>
              <a:ext cx="1470980" cy="1578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AWS] 간단한 Flask 이미지를 만들어서 ECR에 푸시하기">
              <a:extLst>
                <a:ext uri="{FF2B5EF4-FFF2-40B4-BE49-F238E27FC236}">
                  <a16:creationId xmlns:a16="http://schemas.microsoft.com/office/drawing/2014/main" id="{45624FA7-457E-4E2C-2E80-EA96140AC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1667" y1="44920" x2="41667" y2="44920"/>
                          <a14:foregroundMark x1="60677" y1="44652" x2="60677" y2="44652"/>
                          <a14:foregroundMark x1="32552" y1="74064" x2="32552" y2="74064"/>
                          <a14:foregroundMark x1="33073" y1="75668" x2="33073" y2="75668"/>
                          <a14:foregroundMark x1="30208" y1="75668" x2="30208" y2="75668"/>
                          <a14:foregroundMark x1="35417" y1="73797" x2="35417" y2="73797"/>
                          <a14:foregroundMark x1="37240" y1="73262" x2="37240" y2="73262"/>
                          <a14:foregroundMark x1="39583" y1="73262" x2="39583" y2="73262"/>
                          <a14:foregroundMark x1="42708" y1="72995" x2="42708" y2="72995"/>
                          <a14:foregroundMark x1="43750" y1="75401" x2="43750" y2="75401"/>
                          <a14:foregroundMark x1="42708" y1="75401" x2="42708" y2="75401"/>
                          <a14:foregroundMark x1="46875" y1="74599" x2="46875" y2="74599"/>
                          <a14:foregroundMark x1="47656" y1="73529" x2="47656" y2="73529"/>
                          <a14:foregroundMark x1="45573" y1="76738" x2="45573" y2="76738"/>
                          <a14:foregroundMark x1="49479" y1="75134" x2="49479" y2="75134"/>
                          <a14:foregroundMark x1="51823" y1="74866" x2="51823" y2="74866"/>
                          <a14:foregroundMark x1="54167" y1="74332" x2="54167" y2="74332"/>
                          <a14:foregroundMark x1="56250" y1="74064" x2="56250" y2="74064"/>
                          <a14:foregroundMark x1="60417" y1="74332" x2="60417" y2="74332"/>
                          <a14:foregroundMark x1="64583" y1="74064" x2="64583" y2="74064"/>
                          <a14:foregroundMark x1="69271" y1="74599" x2="69271" y2="74599"/>
                          <a14:foregroundMark x1="71094" y1="75668" x2="71094" y2="75668"/>
                          <a14:foregroundMark x1="60677" y1="71925" x2="60677" y2="71925"/>
                          <a14:foregroundMark x1="66406" y1="71658" x2="66406" y2="71658"/>
                          <a14:foregroundMark x1="56510" y1="75936" x2="56510" y2="75936"/>
                          <a14:foregroundMark x1="46615" y1="73262" x2="46615" y2="73262"/>
                          <a14:foregroundMark x1="39583" y1="75134" x2="39583" y2="75134"/>
                          <a14:backgroundMark x1="44792" y1="34225" x2="44792" y2="34225"/>
                          <a14:backgroundMark x1="44010" y1="37968" x2="44010" y2="37968"/>
                          <a14:backgroundMark x1="43490" y1="48396" x2="48698" y2="34759"/>
                          <a14:backgroundMark x1="41406" y1="45722" x2="41406" y2="45722"/>
                          <a14:backgroundMark x1="41667" y1="45989" x2="41667" y2="45989"/>
                          <a14:backgroundMark x1="42448" y1="45455" x2="42448" y2="45455"/>
                          <a14:backgroundMark x1="41927" y1="44920" x2="41927" y2="44920"/>
                          <a14:backgroundMark x1="41927" y1="45455" x2="41927" y2="45455"/>
                          <a14:backgroundMark x1="54427" y1="44920" x2="54427" y2="44920"/>
                          <a14:backgroundMark x1="63802" y1="44118" x2="63802" y2="44118"/>
                          <a14:backgroundMark x1="63293" y1="44652" x2="62240" y2="52406"/>
                          <a14:backgroundMark x1="63802" y1="40909" x2="63293" y2="44652"/>
                          <a14:backgroundMark x1="54271" y1="44652" x2="52865" y2="47059"/>
                          <a14:backgroundMark x1="55208" y1="43048" x2="54271" y2="44652"/>
                          <a14:backgroundMark x1="50781" y1="54545" x2="50781" y2="54545"/>
                          <a14:backgroundMark x1="50000" y1="58289" x2="50000" y2="58289"/>
                          <a14:backgroundMark x1="61458" y1="35027" x2="61458" y2="35027"/>
                          <a14:backgroundMark x1="62760" y1="34225" x2="62760" y2="34225"/>
                          <a14:backgroundMark x1="66406" y1="31551" x2="66406" y2="315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3377" y="2477093"/>
              <a:ext cx="1583312" cy="1654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화살표: 오른쪽 29">
              <a:extLst>
                <a:ext uri="{FF2B5EF4-FFF2-40B4-BE49-F238E27FC236}">
                  <a16:creationId xmlns:a16="http://schemas.microsoft.com/office/drawing/2014/main" id="{336A16A8-069E-1F87-0E23-CA143AC1963C}"/>
                </a:ext>
              </a:extLst>
            </p:cNvPr>
            <p:cNvSpPr/>
            <p:nvPr/>
          </p:nvSpPr>
          <p:spPr>
            <a:xfrm>
              <a:off x="5902929" y="3089149"/>
              <a:ext cx="512260" cy="33615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1815566-AD2D-9174-DE70-B5D9A367A814}"/>
                </a:ext>
              </a:extLst>
            </p:cNvPr>
            <p:cNvSpPr txBox="1"/>
            <p:nvPr/>
          </p:nvSpPr>
          <p:spPr>
            <a:xfrm>
              <a:off x="5404111" y="2815292"/>
              <a:ext cx="1481648" cy="27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Build &amp; push</a:t>
              </a:r>
              <a:endParaRPr lang="ko-KR" altLang="en-US" sz="10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219BC61-AC30-647D-393F-00312FAAA35B}"/>
                </a:ext>
              </a:extLst>
            </p:cNvPr>
            <p:cNvSpPr txBox="1"/>
            <p:nvPr/>
          </p:nvSpPr>
          <p:spPr>
            <a:xfrm>
              <a:off x="7526953" y="2831300"/>
              <a:ext cx="1481648" cy="279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Pull new Image </a:t>
              </a:r>
              <a:endParaRPr lang="ko-KR" altLang="en-US" sz="1000" dirty="0"/>
            </a:p>
          </p:txBody>
        </p:sp>
        <p:sp>
          <p:nvSpPr>
            <p:cNvPr id="38" name="화살표: 오른쪽 37">
              <a:extLst>
                <a:ext uri="{FF2B5EF4-FFF2-40B4-BE49-F238E27FC236}">
                  <a16:creationId xmlns:a16="http://schemas.microsoft.com/office/drawing/2014/main" id="{785B67A0-E2DD-9976-0D66-D8AA875273AD}"/>
                </a:ext>
              </a:extLst>
            </p:cNvPr>
            <p:cNvSpPr/>
            <p:nvPr/>
          </p:nvSpPr>
          <p:spPr>
            <a:xfrm>
              <a:off x="9739491" y="3125374"/>
              <a:ext cx="512260" cy="33615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39" name="Picture 6" descr="Slack - zeroheight">
              <a:extLst>
                <a:ext uri="{FF2B5EF4-FFF2-40B4-BE49-F238E27FC236}">
                  <a16:creationId xmlns:a16="http://schemas.microsoft.com/office/drawing/2014/main" id="{21B1E85F-8650-5615-4CA3-A35B33C10E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4219" y="3158627"/>
              <a:ext cx="1246288" cy="341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화살표: 오른쪽 39">
              <a:extLst>
                <a:ext uri="{FF2B5EF4-FFF2-40B4-BE49-F238E27FC236}">
                  <a16:creationId xmlns:a16="http://schemas.microsoft.com/office/drawing/2014/main" id="{8FD6AE3E-FE10-7D03-019E-02D1073009E8}"/>
                </a:ext>
              </a:extLst>
            </p:cNvPr>
            <p:cNvSpPr/>
            <p:nvPr/>
          </p:nvSpPr>
          <p:spPr>
            <a:xfrm>
              <a:off x="7875256" y="3100660"/>
              <a:ext cx="696406" cy="30465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</p:grpSp>
      <p:pic>
        <p:nvPicPr>
          <p:cNvPr id="43" name="그림 42">
            <a:extLst>
              <a:ext uri="{FF2B5EF4-FFF2-40B4-BE49-F238E27FC236}">
                <a16:creationId xmlns:a16="http://schemas.microsoft.com/office/drawing/2014/main" id="{6B35CE40-8E15-C733-02C5-61A303896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8159" y="4915590"/>
            <a:ext cx="5410955" cy="1190791"/>
          </a:xfrm>
          <a:prstGeom prst="rect">
            <a:avLst/>
          </a:prstGeom>
        </p:spPr>
      </p:pic>
      <p:cxnSp>
        <p:nvCxnSpPr>
          <p:cNvPr id="44" name="직선 화살표 연결선 43">
            <a:extLst>
              <a:ext uri="{FF2B5EF4-FFF2-40B4-BE49-F238E27FC236}">
                <a16:creationId xmlns:a16="http://schemas.microsoft.com/office/drawing/2014/main" id="{1E460F9A-6897-D46F-77F8-8ED5005CE313}"/>
              </a:ext>
            </a:extLst>
          </p:cNvPr>
          <p:cNvCxnSpPr>
            <a:cxnSpLocks/>
          </p:cNvCxnSpPr>
          <p:nvPr/>
        </p:nvCxnSpPr>
        <p:spPr>
          <a:xfrm flipH="1">
            <a:off x="10019101" y="4078840"/>
            <a:ext cx="1229109" cy="76028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F7F30BA-86B0-AC62-F481-2B0D42BEDDB7}"/>
              </a:ext>
            </a:extLst>
          </p:cNvPr>
          <p:cNvSpPr txBox="1"/>
          <p:nvPr/>
        </p:nvSpPr>
        <p:spPr>
          <a:xfrm>
            <a:off x="2035689" y="5952492"/>
            <a:ext cx="13554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>
                <a:latin typeface="나눔고딕" panose="020D0604000000000000" pitchFamily="50" charset="-127"/>
                <a:ea typeface="나눔고딕" panose="020D0604000000000000" pitchFamily="50" charset="-127"/>
              </a:rPr>
              <a:t>▶  </a:t>
            </a:r>
            <a:r>
              <a:rPr lang="ko-KR" altLang="en-US" sz="1400" b="0" i="0">
                <a:effectLst/>
                <a:latin typeface="Abadi" panose="020B0604020104020204" pitchFamily="34" charset="0"/>
              </a:rPr>
              <a:t>진단 결과</a:t>
            </a:r>
            <a:endParaRPr lang="ko-KR" altLang="en-US" sz="1400" dirty="0"/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3CAA9BB8-FA74-D37C-2021-3451CA6F8BC2}"/>
              </a:ext>
            </a:extLst>
          </p:cNvPr>
          <p:cNvGrpSpPr/>
          <p:nvPr/>
        </p:nvGrpSpPr>
        <p:grpSpPr>
          <a:xfrm>
            <a:off x="5428520" y="2984934"/>
            <a:ext cx="6631935" cy="1406901"/>
            <a:chOff x="4644008" y="5912984"/>
            <a:chExt cx="6912768" cy="2712615"/>
          </a:xfrm>
        </p:grpSpPr>
        <p:sp>
          <p:nvSpPr>
            <p:cNvPr id="59" name="모서리가 둥근 직사각형 39">
              <a:extLst>
                <a:ext uri="{FF2B5EF4-FFF2-40B4-BE49-F238E27FC236}">
                  <a16:creationId xmlns:a16="http://schemas.microsoft.com/office/drawing/2014/main" id="{F5980578-4814-2638-C32F-DCFE445DB6A9}"/>
                </a:ext>
              </a:extLst>
            </p:cNvPr>
            <p:cNvSpPr/>
            <p:nvPr/>
          </p:nvSpPr>
          <p:spPr>
            <a:xfrm>
              <a:off x="4716016" y="6015021"/>
              <a:ext cx="6768752" cy="2520280"/>
            </a:xfrm>
            <a:prstGeom prst="roundRect">
              <a:avLst/>
            </a:prstGeom>
            <a:solidFill>
              <a:srgbClr val="C6A49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 dirty="0"/>
            </a:p>
          </p:txBody>
        </p:sp>
        <p:sp>
          <p:nvSpPr>
            <p:cNvPr id="60" name="모서리가 둥근 직사각형 42">
              <a:extLst>
                <a:ext uri="{FF2B5EF4-FFF2-40B4-BE49-F238E27FC236}">
                  <a16:creationId xmlns:a16="http://schemas.microsoft.com/office/drawing/2014/main" id="{7623F4B5-2213-371E-CD89-B21A11E4D537}"/>
                </a:ext>
              </a:extLst>
            </p:cNvPr>
            <p:cNvSpPr/>
            <p:nvPr/>
          </p:nvSpPr>
          <p:spPr>
            <a:xfrm>
              <a:off x="4644008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1740838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25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11B34-3ADF-7976-41EE-2A4723FFD9DE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2E717B2-B50A-B8F8-F806-7CB9E29B93BE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56B21AF-18CD-F0E4-19B0-C5D6BCA03C07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F55D29-6379-64AA-E219-5A12D5A1E262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8AFF21A-CDE7-5003-21D6-C4A7A6954764}"/>
              </a:ext>
            </a:extLst>
          </p:cNvPr>
          <p:cNvGrpSpPr/>
          <p:nvPr/>
        </p:nvGrpSpPr>
        <p:grpSpPr>
          <a:xfrm>
            <a:off x="1961091" y="1277630"/>
            <a:ext cx="8715960" cy="1008840"/>
            <a:chOff x="4644008" y="5912984"/>
            <a:chExt cx="6912768" cy="2712615"/>
          </a:xfrm>
        </p:grpSpPr>
        <p:sp>
          <p:nvSpPr>
            <p:cNvPr id="13" name="모서리가 둥근 직사각형 39">
              <a:extLst>
                <a:ext uri="{FF2B5EF4-FFF2-40B4-BE49-F238E27FC236}">
                  <a16:creationId xmlns:a16="http://schemas.microsoft.com/office/drawing/2014/main" id="{1DA0254F-1F37-0C3A-C0F7-FB3DDF0C8BFA}"/>
                </a:ext>
              </a:extLst>
            </p:cNvPr>
            <p:cNvSpPr/>
            <p:nvPr/>
          </p:nvSpPr>
          <p:spPr>
            <a:xfrm>
              <a:off x="4716016" y="6015021"/>
              <a:ext cx="6768752" cy="2520280"/>
            </a:xfrm>
            <a:prstGeom prst="roundRect">
              <a:avLst/>
            </a:prstGeom>
            <a:solidFill>
              <a:srgbClr val="C6A49A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/>
            </a:p>
          </p:txBody>
        </p:sp>
        <p:sp>
          <p:nvSpPr>
            <p:cNvPr id="18" name="모서리가 둥근 직사각형 42">
              <a:extLst>
                <a:ext uri="{FF2B5EF4-FFF2-40B4-BE49-F238E27FC236}">
                  <a16:creationId xmlns:a16="http://schemas.microsoft.com/office/drawing/2014/main" id="{A7B55DF0-B5F7-6D44-9EED-EFB0E4D4D174}"/>
                </a:ext>
              </a:extLst>
            </p:cNvPr>
            <p:cNvSpPr/>
            <p:nvPr/>
          </p:nvSpPr>
          <p:spPr>
            <a:xfrm>
              <a:off x="4644008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/>
            </a:p>
          </p:txBody>
        </p:sp>
      </p:grpSp>
      <p:pic>
        <p:nvPicPr>
          <p:cNvPr id="19" name="Picture 2" descr="Wazuh - Adapters | Axonius">
            <a:extLst>
              <a:ext uri="{FF2B5EF4-FFF2-40B4-BE49-F238E27FC236}">
                <a16:creationId xmlns:a16="http://schemas.microsoft.com/office/drawing/2014/main" id="{D1CDB3F5-3163-6770-DADF-5959A7FC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6" y="1367988"/>
            <a:ext cx="1283147" cy="6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94A609-D8BC-FF26-DB7D-DE32F86C1CB5}"/>
              </a:ext>
            </a:extLst>
          </p:cNvPr>
          <p:cNvSpPr txBox="1"/>
          <p:nvPr/>
        </p:nvSpPr>
        <p:spPr>
          <a:xfrm>
            <a:off x="2498273" y="1505039"/>
            <a:ext cx="76672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위협 탐지</a:t>
            </a:r>
            <a:r>
              <a:rPr lang="en-US" altLang="ko-KR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, </a:t>
            </a:r>
            <a:r>
              <a:rPr lang="ko-KR" altLang="en-US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무결성 모니터링</a:t>
            </a:r>
            <a:r>
              <a:rPr lang="en-US" altLang="ko-KR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, </a:t>
            </a:r>
            <a:r>
              <a:rPr lang="ko-KR" altLang="en-US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사고 대응 및 규정 준수를 위한 오픈 소스</a:t>
            </a:r>
            <a:r>
              <a:rPr lang="en-US" altLang="ko-KR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, </a:t>
            </a:r>
          </a:p>
          <a:p>
            <a:r>
              <a:rPr lang="ko-KR" altLang="en-US" sz="1600" b="0" i="0" dirty="0" err="1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엔터프라이즈급</a:t>
            </a:r>
            <a:r>
              <a:rPr lang="ko-KR" altLang="en-US" sz="1600" b="0" i="0" dirty="0">
                <a:solidFill>
                  <a:srgbClr val="313131"/>
                </a:solidFill>
                <a:effectLst/>
                <a:latin typeface="Abadi" panose="020B0604020104020204" pitchFamily="34" charset="0"/>
              </a:rPr>
              <a:t> 보안 모니터링 솔루션</a:t>
            </a:r>
            <a:endParaRPr lang="ko-KR" altLang="en-US" sz="1600" dirty="0"/>
          </a:p>
        </p:txBody>
      </p:sp>
      <p:pic>
        <p:nvPicPr>
          <p:cNvPr id="23" name="그림 22">
            <a:extLst>
              <a:ext uri="{FF2B5EF4-FFF2-40B4-BE49-F238E27FC236}">
                <a16:creationId xmlns:a16="http://schemas.microsoft.com/office/drawing/2014/main" id="{CBD51364-0918-841F-6234-03306E3D70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9" r="25699"/>
          <a:stretch/>
        </p:blipFill>
        <p:spPr>
          <a:xfrm>
            <a:off x="1168524" y="2646336"/>
            <a:ext cx="10266817" cy="1510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9" name="그룹 48">
            <a:extLst>
              <a:ext uri="{FF2B5EF4-FFF2-40B4-BE49-F238E27FC236}">
                <a16:creationId xmlns:a16="http://schemas.microsoft.com/office/drawing/2014/main" id="{3B4A0F45-F1F6-8FA2-25EF-5C7CF50C520F}"/>
              </a:ext>
            </a:extLst>
          </p:cNvPr>
          <p:cNvGrpSpPr/>
          <p:nvPr/>
        </p:nvGrpSpPr>
        <p:grpSpPr>
          <a:xfrm>
            <a:off x="149975" y="4465287"/>
            <a:ext cx="11909975" cy="1953590"/>
            <a:chOff x="1623145" y="4792565"/>
            <a:chExt cx="8819534" cy="132878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54BDC3-970F-AF5F-EEBE-DF004407D432}"/>
                </a:ext>
              </a:extLst>
            </p:cNvPr>
            <p:cNvSpPr txBox="1"/>
            <p:nvPr/>
          </p:nvSpPr>
          <p:spPr>
            <a:xfrm>
              <a:off x="4072739" y="4835646"/>
              <a:ext cx="1528126" cy="272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Wazuh</a:t>
              </a:r>
              <a:r>
                <a:rPr lang="en-US" altLang="ko-KR" sz="2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Indexer</a:t>
              </a:r>
              <a:endParaRPr lang="ko-KR" altLang="en-US" sz="2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5AFA382-FF3D-0968-4C16-FCEB78F57E2B}"/>
                </a:ext>
              </a:extLst>
            </p:cNvPr>
            <p:cNvSpPr txBox="1"/>
            <p:nvPr/>
          </p:nvSpPr>
          <p:spPr>
            <a:xfrm>
              <a:off x="1675004" y="4841351"/>
              <a:ext cx="1820191" cy="272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20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Wazuh</a:t>
              </a:r>
              <a:r>
                <a:rPr lang="en-US" altLang="ko-KR" sz="2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Dashboard</a:t>
              </a:r>
              <a:endParaRPr lang="ko-KR" altLang="en-US" sz="2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B36079F-5C2F-212B-B7C5-1D5897742259}"/>
                </a:ext>
              </a:extLst>
            </p:cNvPr>
            <p:cNvSpPr txBox="1"/>
            <p:nvPr/>
          </p:nvSpPr>
          <p:spPr>
            <a:xfrm>
              <a:off x="6255983" y="4868016"/>
              <a:ext cx="1643625" cy="230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Wazuh</a:t>
              </a:r>
              <a:r>
                <a:rPr lang="en-US" altLang="ko-KR" sz="16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Agent</a:t>
              </a:r>
              <a:r>
                <a:rPr lang="en-US" altLang="ko-KR" sz="1600" dirty="0">
                  <a:solidFill>
                    <a:srgbClr val="212529"/>
                  </a:solidFill>
                  <a:latin typeface="Abadi" panose="020B0604020104020204" pitchFamily="34" charset="0"/>
                </a:rPr>
                <a:t>(workers)</a:t>
              </a:r>
              <a:endParaRPr lang="ko-KR" altLang="en-US" sz="16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4D734C-35A2-079D-DB38-A45DAE349388}"/>
                </a:ext>
              </a:extLst>
            </p:cNvPr>
            <p:cNvSpPr txBox="1"/>
            <p:nvPr/>
          </p:nvSpPr>
          <p:spPr>
            <a:xfrm>
              <a:off x="8400405" y="4868016"/>
              <a:ext cx="1614189" cy="230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6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Wazuh</a:t>
              </a:r>
              <a:r>
                <a:rPr lang="en-US" altLang="ko-KR" sz="16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Server</a:t>
              </a:r>
              <a:r>
                <a:rPr lang="en-US" altLang="ko-KR" sz="1600" dirty="0">
                  <a:solidFill>
                    <a:srgbClr val="212529"/>
                  </a:solidFill>
                  <a:latin typeface="Abadi" panose="020B0604020104020204" pitchFamily="34" charset="0"/>
                </a:rPr>
                <a:t> (</a:t>
              </a:r>
              <a:r>
                <a:rPr lang="en-US" altLang="ko-KR" sz="1600" dirty="0" err="1">
                  <a:solidFill>
                    <a:srgbClr val="212529"/>
                  </a:solidFill>
                  <a:latin typeface="Abadi" panose="020B0604020104020204" pitchFamily="34" charset="0"/>
                </a:rPr>
                <a:t>wazuh</a:t>
              </a:r>
              <a:r>
                <a:rPr lang="en-US" altLang="ko-KR" sz="1600" dirty="0">
                  <a:solidFill>
                    <a:srgbClr val="212529"/>
                  </a:solidFill>
                  <a:latin typeface="Abadi" panose="020B0604020104020204" pitchFamily="34" charset="0"/>
                </a:rPr>
                <a:t>)</a:t>
              </a:r>
              <a:endParaRPr lang="ko-KR" altLang="en-US" sz="1600" dirty="0"/>
            </a:p>
          </p:txBody>
        </p:sp>
        <p:sp>
          <p:nvSpPr>
            <p:cNvPr id="33" name="사각형: 둥근 모서리 32">
              <a:extLst>
                <a:ext uri="{FF2B5EF4-FFF2-40B4-BE49-F238E27FC236}">
                  <a16:creationId xmlns:a16="http://schemas.microsoft.com/office/drawing/2014/main" id="{B425736F-673A-625F-0A27-DAF9158A36B7}"/>
                </a:ext>
              </a:extLst>
            </p:cNvPr>
            <p:cNvSpPr/>
            <p:nvPr/>
          </p:nvSpPr>
          <p:spPr>
            <a:xfrm>
              <a:off x="1623145" y="4792566"/>
              <a:ext cx="1869259" cy="1328786"/>
            </a:xfrm>
            <a:prstGeom prst="roundRect">
              <a:avLst>
                <a:gd name="adj" fmla="val 1913"/>
              </a:avLst>
            </a:prstGeom>
            <a:noFill/>
            <a:ln w="5715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/>
            </a:p>
          </p:txBody>
        </p:sp>
        <p:sp>
          <p:nvSpPr>
            <p:cNvPr id="34" name="사각형: 둥근 모서리 33">
              <a:extLst>
                <a:ext uri="{FF2B5EF4-FFF2-40B4-BE49-F238E27FC236}">
                  <a16:creationId xmlns:a16="http://schemas.microsoft.com/office/drawing/2014/main" id="{5AE15BF9-9449-038E-6169-4CA834B103CD}"/>
                </a:ext>
              </a:extLst>
            </p:cNvPr>
            <p:cNvSpPr/>
            <p:nvPr/>
          </p:nvSpPr>
          <p:spPr>
            <a:xfrm>
              <a:off x="3863075" y="4792566"/>
              <a:ext cx="1869259" cy="1328786"/>
            </a:xfrm>
            <a:prstGeom prst="roundRect">
              <a:avLst>
                <a:gd name="adj" fmla="val 1913"/>
              </a:avLst>
            </a:prstGeom>
            <a:noFill/>
            <a:ln w="5715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/>
            </a:p>
          </p:txBody>
        </p:sp>
        <p:sp>
          <p:nvSpPr>
            <p:cNvPr id="35" name="사각형: 둥근 모서리 34">
              <a:extLst>
                <a:ext uri="{FF2B5EF4-FFF2-40B4-BE49-F238E27FC236}">
                  <a16:creationId xmlns:a16="http://schemas.microsoft.com/office/drawing/2014/main" id="{958CF5D8-7403-4AE4-2CC6-56C41D85B630}"/>
                </a:ext>
              </a:extLst>
            </p:cNvPr>
            <p:cNvSpPr/>
            <p:nvPr/>
          </p:nvSpPr>
          <p:spPr>
            <a:xfrm>
              <a:off x="6129704" y="4792566"/>
              <a:ext cx="1869259" cy="1328786"/>
            </a:xfrm>
            <a:prstGeom prst="roundRect">
              <a:avLst>
                <a:gd name="adj" fmla="val 1913"/>
              </a:avLst>
            </a:prstGeom>
            <a:noFill/>
            <a:ln w="5715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/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6AF50761-F2BC-E1AD-5093-7983597158B1}"/>
                </a:ext>
              </a:extLst>
            </p:cNvPr>
            <p:cNvSpPr/>
            <p:nvPr/>
          </p:nvSpPr>
          <p:spPr>
            <a:xfrm>
              <a:off x="8272871" y="4792565"/>
              <a:ext cx="2117949" cy="1328787"/>
            </a:xfrm>
            <a:prstGeom prst="roundRect">
              <a:avLst>
                <a:gd name="adj" fmla="val 1913"/>
              </a:avLst>
            </a:prstGeom>
            <a:noFill/>
            <a:ln w="57150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24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4CF7BA5-F34E-F165-E990-8CB5BCB5EEE3}"/>
                </a:ext>
              </a:extLst>
            </p:cNvPr>
            <p:cNvSpPr txBox="1"/>
            <p:nvPr/>
          </p:nvSpPr>
          <p:spPr>
            <a:xfrm>
              <a:off x="3911565" y="5298548"/>
              <a:ext cx="1820191" cy="4814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확장성이 뛰어</a:t>
              </a:r>
              <a:r>
                <a:rPr lang="ko-KR" altLang="en-US" sz="1000" dirty="0">
                  <a:solidFill>
                    <a:srgbClr val="212529"/>
                  </a:solidFill>
                  <a:latin typeface="Abadi" panose="020B0604020104020204" pitchFamily="34" charset="0"/>
                </a:rPr>
                <a:t>남</a:t>
              </a:r>
              <a:r>
                <a:rPr lang="en-US" altLang="ko-KR" sz="1000" dirty="0">
                  <a:solidFill>
                    <a:srgbClr val="212529"/>
                  </a:solidFill>
                  <a:latin typeface="Abadi" panose="020B0604020104020204" pitchFamily="34" charset="0"/>
                </a:rPr>
                <a:t>.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</a:t>
              </a:r>
              <a:endParaRPr lang="en-US" altLang="ko-KR" sz="1000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전체 텍스트 검색 및 분석 엔진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0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Wazuh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서버에서 생성된 알림을 </a:t>
              </a:r>
              <a:r>
                <a:rPr lang="ko-KR" altLang="en-US" sz="1000" dirty="0">
                  <a:solidFill>
                    <a:srgbClr val="212529"/>
                  </a:solidFill>
                  <a:latin typeface="Abadi" panose="020B0604020104020204" pitchFamily="34" charset="0"/>
                </a:rPr>
                <a:t>인덱싱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하고 저장</a:t>
              </a:r>
              <a:endParaRPr lang="ko-KR" altLang="en-US" sz="10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895EEA6-196D-E4FE-6002-D79E02328A0A}"/>
                </a:ext>
              </a:extLst>
            </p:cNvPr>
            <p:cNvSpPr txBox="1"/>
            <p:nvPr/>
          </p:nvSpPr>
          <p:spPr>
            <a:xfrm>
              <a:off x="8265159" y="5205950"/>
              <a:ext cx="2177520" cy="586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에이전트로부터 받은 데이터를 분석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</a:t>
              </a: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10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디코더와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규칙을 통해 데이터를 </a:t>
              </a:r>
              <a:b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</a:b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처리하여 보안 이벤트를 생성 </a:t>
              </a:r>
              <a:endParaRPr lang="en-US" altLang="ko-KR" sz="1000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endParaRPr>
            </a:p>
            <a:p>
              <a:pPr marL="171450" indent="-171450" algn="l">
                <a:buFont typeface="Arial" panose="020B0604020202020204" pitchFamily="34" charset="0"/>
                <a:buChar char="•"/>
              </a:pP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에이전트를 관리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, 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원격 구성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/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업그레이드 하는데 사용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.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B789F2-785C-064B-C08A-4BE4E57FB98D}"/>
                </a:ext>
              </a:extLst>
            </p:cNvPr>
            <p:cNvSpPr txBox="1"/>
            <p:nvPr/>
          </p:nvSpPr>
          <p:spPr>
            <a:xfrm>
              <a:off x="1745474" y="5167245"/>
              <a:ext cx="1646718" cy="795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데이터 시각화 및 분석을 위한 웹 사용자 인터페이스</a:t>
              </a:r>
              <a:endParaRPr lang="en-US" altLang="ko-KR" sz="1000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ko-KR" sz="10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Wazuh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구성을 관리하고 상태를 모니터링 하는데 사용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</a:t>
              </a:r>
              <a:endParaRPr lang="en-US" altLang="ko-KR" sz="1000" dirty="0">
                <a:solidFill>
                  <a:srgbClr val="212529"/>
                </a:solidFill>
                <a:latin typeface="Abadi" panose="020B0604020104020204" pitchFamily="34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endParaRPr lang="en-US" altLang="ko-KR" sz="1000" b="1" i="0" dirty="0">
                <a:solidFill>
                  <a:srgbClr val="212529"/>
                </a:solidFill>
                <a:effectLst/>
                <a:latin typeface="Abadi" panose="020B0604020104020204" pitchFamily="34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ko-KR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(</a:t>
              </a:r>
              <a:r>
                <a:rPr lang="ko-KR" altLang="en-US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보안이벤트</a:t>
              </a:r>
              <a:r>
                <a:rPr lang="en-US" altLang="ko-KR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, </a:t>
              </a:r>
              <a:r>
                <a:rPr lang="ko-KR" altLang="en-US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컴플라이언스</a:t>
              </a:r>
              <a:r>
                <a:rPr lang="en-US" altLang="ko-KR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, CVE, </a:t>
              </a:r>
              <a:r>
                <a:rPr lang="ko-KR" altLang="en-US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파일 무결성 모니터링</a:t>
              </a:r>
              <a:r>
                <a:rPr lang="en-US" altLang="ko-KR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)</a:t>
              </a:r>
              <a:endParaRPr lang="ko-KR" altLang="en-US" sz="1000" i="0" dirty="0">
                <a:solidFill>
                  <a:srgbClr val="C00000"/>
                </a:solidFill>
                <a:effectLst/>
                <a:latin typeface="Abadi" panose="020B0604020104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C38211F-8FB7-D54D-4F48-15C7E6BBC34C}"/>
                </a:ext>
              </a:extLst>
            </p:cNvPr>
            <p:cNvSpPr txBox="1"/>
            <p:nvPr/>
          </p:nvSpPr>
          <p:spPr>
            <a:xfrm>
              <a:off x="6178772" y="5298548"/>
              <a:ext cx="1820191" cy="5861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buFont typeface="Arial" panose="020B0604020202020204" pitchFamily="34" charset="0"/>
                <a:buChar char="•"/>
              </a:pPr>
              <a:r>
                <a:rPr lang="ko-KR" altLang="en-US" sz="1000" b="0" i="0" dirty="0" err="1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엔드포인트에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 설치되며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, 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위협 예방</a:t>
              </a:r>
              <a:r>
                <a:rPr lang="en-US" altLang="ko-KR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, </a:t>
              </a:r>
              <a:r>
                <a:rPr lang="ko-KR" altLang="en-US" sz="1000" b="0" i="0" dirty="0">
                  <a:solidFill>
                    <a:srgbClr val="212529"/>
                  </a:solidFill>
                  <a:effectLst/>
                  <a:latin typeface="Abadi" panose="020B0604020104020204" pitchFamily="34" charset="0"/>
                </a:rPr>
                <a:t>탐지 및 대응 기능을 제공 </a:t>
              </a:r>
              <a:endParaRPr lang="en-US" altLang="ko-KR" sz="1000" b="0" i="0" dirty="0">
                <a:solidFill>
                  <a:srgbClr val="212529"/>
                </a:solidFill>
                <a:effectLst/>
                <a:latin typeface="Abadi" panose="020B0604020104020204" pitchFamily="34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endParaRPr lang="en-US" altLang="ko-KR" sz="1000" dirty="0">
                <a:solidFill>
                  <a:srgbClr val="212529"/>
                </a:solidFill>
                <a:latin typeface="Abadi" panose="020B0604020104020204" pitchFamily="34" charset="0"/>
              </a:endParaRPr>
            </a:p>
            <a:p>
              <a:pPr algn="l">
                <a:buFont typeface="Arial" panose="020B0604020202020204" pitchFamily="34" charset="0"/>
                <a:buChar char="•"/>
              </a:pPr>
              <a:r>
                <a:rPr lang="en-US" altLang="ko-KR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(Linux, Windows, macOS, Solaris, AIX, HP-UX </a:t>
              </a:r>
              <a:r>
                <a:rPr lang="ko-KR" altLang="en-US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지원</a:t>
              </a:r>
              <a:r>
                <a:rPr lang="en-US" altLang="ko-KR" sz="1000" i="0" dirty="0">
                  <a:solidFill>
                    <a:srgbClr val="C00000"/>
                  </a:solidFill>
                  <a:effectLst/>
                  <a:latin typeface="Abadi" panose="020B0604020104020204" pitchFamily="34" charset="0"/>
                </a:rPr>
                <a:t>)</a:t>
              </a:r>
              <a:endParaRPr lang="ko-KR" altLang="en-US" sz="1000" i="0" dirty="0">
                <a:solidFill>
                  <a:srgbClr val="C00000"/>
                </a:solidFill>
                <a:effectLst/>
                <a:latin typeface="Abadi" panose="020B06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982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26</a:t>
            </a:fld>
            <a:endParaRPr lang="ko-KR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D11B34-3ADF-7976-41EE-2A4723FFD9DE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92E717B2-B50A-B8F8-F806-7CB9E29B93BE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E56B21AF-18CD-F0E4-19B0-C5D6BCA03C07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0F55D29-6379-64AA-E219-5A12D5A1E262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B48CB2C-4AA6-2433-6B06-7468A1EAFEA4}"/>
              </a:ext>
            </a:extLst>
          </p:cNvPr>
          <p:cNvSpPr txBox="1"/>
          <p:nvPr/>
        </p:nvSpPr>
        <p:spPr>
          <a:xfrm>
            <a:off x="3082879" y="6418877"/>
            <a:ext cx="64738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  </a:t>
            </a:r>
            <a:r>
              <a:rPr lang="ko-KR" altLang="en-US" sz="1400" b="0" i="0" dirty="0">
                <a:effectLst/>
                <a:latin typeface="Abadi" panose="020B0604020104020204" pitchFamily="34" charset="0"/>
              </a:rPr>
              <a:t>관제 서버의 상태 및 로그들을 모니터링 할 수 있음 </a:t>
            </a:r>
            <a:r>
              <a:rPr lang="en-US" altLang="ko-KR" sz="1400" b="0" i="0" dirty="0">
                <a:effectLst/>
                <a:latin typeface="Abadi" panose="020B0604020104020204" pitchFamily="34" charset="0"/>
              </a:rPr>
              <a:t>(</a:t>
            </a:r>
            <a:r>
              <a:rPr lang="ko-KR" altLang="en-US" sz="1400" b="0" i="0" dirty="0" err="1">
                <a:effectLst/>
                <a:latin typeface="Abadi" panose="020B0604020104020204" pitchFamily="34" charset="0"/>
              </a:rPr>
              <a:t>이벤트룰</a:t>
            </a:r>
            <a:r>
              <a:rPr lang="ko-KR" altLang="en-US" sz="1400" b="0" i="0" dirty="0">
                <a:effectLst/>
                <a:latin typeface="Abadi" panose="020B0604020104020204" pitchFamily="34" charset="0"/>
              </a:rPr>
              <a:t> 생성 가능</a:t>
            </a:r>
            <a:r>
              <a:rPr lang="en-US" altLang="ko-KR" sz="1400" b="0" i="0" dirty="0">
                <a:effectLst/>
                <a:latin typeface="Abadi" panose="020B0604020104020204" pitchFamily="34" charset="0"/>
              </a:rPr>
              <a:t>)</a:t>
            </a:r>
            <a:r>
              <a:rPr lang="ko-KR" altLang="en-US" sz="1400" b="0" i="0" dirty="0">
                <a:effectLst/>
                <a:latin typeface="Abadi" panose="020B0604020104020204" pitchFamily="34" charset="0"/>
              </a:rPr>
              <a:t> </a:t>
            </a:r>
            <a:endParaRPr lang="ko-KR" altLang="en-US" sz="1400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57FCBA8-A989-0962-2F15-D9A851294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666" y="1101981"/>
            <a:ext cx="8038315" cy="26214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3E0B72F-D613-936F-D504-B17DD5427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948" y="3902980"/>
            <a:ext cx="7134103" cy="2441899"/>
          </a:xfrm>
          <a:prstGeom prst="rect">
            <a:avLst/>
          </a:prstGeom>
        </p:spPr>
      </p:pic>
      <p:pic>
        <p:nvPicPr>
          <p:cNvPr id="8" name="Picture 2" descr="Wazuh - Adapters | Axonius">
            <a:extLst>
              <a:ext uri="{FF2B5EF4-FFF2-40B4-BE49-F238E27FC236}">
                <a16:creationId xmlns:a16="http://schemas.microsoft.com/office/drawing/2014/main" id="{8D8F124A-2C3F-79C6-3047-817D38C5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6" y="1367988"/>
            <a:ext cx="1283147" cy="62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90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27</a:t>
            </a:fld>
            <a:endParaRPr lang="ko-KR" altLang="en-US"/>
          </a:p>
        </p:txBody>
      </p:sp>
      <p:pic>
        <p:nvPicPr>
          <p:cNvPr id="3" name="wazuh">
            <a:hlinkClick r:id="" action="ppaction://media"/>
            <a:extLst>
              <a:ext uri="{FF2B5EF4-FFF2-40B4-BE49-F238E27FC236}">
                <a16:creationId xmlns:a16="http://schemas.microsoft.com/office/drawing/2014/main" id="{494011B4-8765-B0D2-FEE0-D5F4A5055E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2355" y="1239188"/>
            <a:ext cx="8958045" cy="5038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ECE81A-3032-F6BA-262F-9A1146ABFB41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11C933E2-98E8-50F8-91C2-2F3485764C34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A9B9E43F-E48E-E6B0-2EB5-3F5BC7949B3C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0D15AA87-5821-0195-5AB3-B7E2487AD8F3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268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>
            <a:extLst>
              <a:ext uri="{FF2B5EF4-FFF2-40B4-BE49-F238E27FC236}">
                <a16:creationId xmlns:a16="http://schemas.microsoft.com/office/drawing/2014/main" id="{8DFAE4D1-C853-893C-07F5-88DA9DA27BCD}"/>
              </a:ext>
            </a:extLst>
          </p:cNvPr>
          <p:cNvSpPr/>
          <p:nvPr/>
        </p:nvSpPr>
        <p:spPr>
          <a:xfrm>
            <a:off x="0" y="1068315"/>
            <a:ext cx="11963400" cy="426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구현</a:t>
            </a: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28</a:t>
            </a:fld>
            <a:endParaRPr lang="ko-KR" altLang="en-US"/>
          </a:p>
        </p:txBody>
      </p:sp>
      <p:pic>
        <p:nvPicPr>
          <p:cNvPr id="15" name="ci cd pipeline edit">
            <a:hlinkClick r:id="" action="ppaction://media"/>
            <a:extLst>
              <a:ext uri="{FF2B5EF4-FFF2-40B4-BE49-F238E27FC236}">
                <a16:creationId xmlns:a16="http://schemas.microsoft.com/office/drawing/2014/main" id="{C486C05C-1277-20C3-EE50-4ED15CD42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5443" y="1634627"/>
            <a:ext cx="9014218" cy="50704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64205B-7FA8-816B-47D3-859F228C01B5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1024129-0B09-9C2D-D528-52D1C9730549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9A79CD45-D664-5AA1-13BC-8A92DEA406AC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E3CFAF89-B786-12A5-A120-E5DB515763FD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05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그룹 21">
            <a:extLst>
              <a:ext uri="{FF2B5EF4-FFF2-40B4-BE49-F238E27FC236}">
                <a16:creationId xmlns:a16="http://schemas.microsoft.com/office/drawing/2014/main" id="{75AEA028-14B2-CFDF-7D2A-28187169FC47}"/>
              </a:ext>
            </a:extLst>
          </p:cNvPr>
          <p:cNvGrpSpPr/>
          <p:nvPr/>
        </p:nvGrpSpPr>
        <p:grpSpPr>
          <a:xfrm>
            <a:off x="149975" y="1607327"/>
            <a:ext cx="11833423" cy="4885542"/>
            <a:chOff x="-25149172" y="5783075"/>
            <a:chExt cx="33249564" cy="2949794"/>
          </a:xfrm>
        </p:grpSpPr>
        <p:sp>
          <p:nvSpPr>
            <p:cNvPr id="24" name="모서리가 둥근 직사각형 39">
              <a:extLst>
                <a:ext uri="{FF2B5EF4-FFF2-40B4-BE49-F238E27FC236}">
                  <a16:creationId xmlns:a16="http://schemas.microsoft.com/office/drawing/2014/main" id="{2C17ABFA-4F7D-BDFA-702D-0D5B5282DDE3}"/>
                </a:ext>
              </a:extLst>
            </p:cNvPr>
            <p:cNvSpPr/>
            <p:nvPr/>
          </p:nvSpPr>
          <p:spPr>
            <a:xfrm>
              <a:off x="682371" y="6053969"/>
              <a:ext cx="6768752" cy="2520280"/>
            </a:xfrm>
            <a:prstGeom prst="roundRect">
              <a:avLst/>
            </a:prstGeom>
            <a:solidFill>
              <a:srgbClr val="274555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30" name="모서리가 둥근 직사각형 42">
              <a:extLst>
                <a:ext uri="{FF2B5EF4-FFF2-40B4-BE49-F238E27FC236}">
                  <a16:creationId xmlns:a16="http://schemas.microsoft.com/office/drawing/2014/main" id="{91A488E4-122C-5CEF-7F9B-726AEDD9D4E4}"/>
                </a:ext>
              </a:extLst>
            </p:cNvPr>
            <p:cNvSpPr/>
            <p:nvPr/>
          </p:nvSpPr>
          <p:spPr>
            <a:xfrm>
              <a:off x="-25149172" y="5783075"/>
              <a:ext cx="33249564" cy="2949794"/>
            </a:xfrm>
            <a:prstGeom prst="roundRect">
              <a:avLst>
                <a:gd name="adj" fmla="val 7835"/>
              </a:avLst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13330C75-CD7C-B338-6F81-DA718064859E}"/>
              </a:ext>
            </a:extLst>
          </p:cNvPr>
          <p:cNvGrpSpPr/>
          <p:nvPr/>
        </p:nvGrpSpPr>
        <p:grpSpPr>
          <a:xfrm>
            <a:off x="4136019" y="1867681"/>
            <a:ext cx="4875554" cy="4492718"/>
            <a:chOff x="1187624" y="5912984"/>
            <a:chExt cx="6912768" cy="2712615"/>
          </a:xfrm>
        </p:grpSpPr>
        <p:sp>
          <p:nvSpPr>
            <p:cNvPr id="20" name="모서리가 둥근 직사각형 39">
              <a:extLst>
                <a:ext uri="{FF2B5EF4-FFF2-40B4-BE49-F238E27FC236}">
                  <a16:creationId xmlns:a16="http://schemas.microsoft.com/office/drawing/2014/main" id="{BA00F5C9-2DF1-1E25-046B-31651F935F00}"/>
                </a:ext>
              </a:extLst>
            </p:cNvPr>
            <p:cNvSpPr/>
            <p:nvPr/>
          </p:nvSpPr>
          <p:spPr>
            <a:xfrm>
              <a:off x="1259632" y="6015020"/>
              <a:ext cx="6768752" cy="2520280"/>
            </a:xfrm>
            <a:prstGeom prst="roundRect">
              <a:avLst/>
            </a:prstGeom>
            <a:solidFill>
              <a:srgbClr val="274555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21" name="모서리가 둥근 직사각형 42">
              <a:extLst>
                <a:ext uri="{FF2B5EF4-FFF2-40B4-BE49-F238E27FC236}">
                  <a16:creationId xmlns:a16="http://schemas.microsoft.com/office/drawing/2014/main" id="{FA357D0A-0E1F-44DD-A9DC-F197E450909A}"/>
                </a:ext>
              </a:extLst>
            </p:cNvPr>
            <p:cNvSpPr/>
            <p:nvPr/>
          </p:nvSpPr>
          <p:spPr>
            <a:xfrm>
              <a:off x="1187624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29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B64DE97-C040-3733-451E-CA0CD392714F}"/>
              </a:ext>
            </a:extLst>
          </p:cNvPr>
          <p:cNvGrpSpPr/>
          <p:nvPr/>
        </p:nvGrpSpPr>
        <p:grpSpPr>
          <a:xfrm>
            <a:off x="232138" y="1737439"/>
            <a:ext cx="3451817" cy="4492718"/>
            <a:chOff x="1187624" y="5912984"/>
            <a:chExt cx="6912768" cy="2712615"/>
          </a:xfrm>
        </p:grpSpPr>
        <p:sp>
          <p:nvSpPr>
            <p:cNvPr id="15" name="모서리가 둥근 직사각형 39">
              <a:extLst>
                <a:ext uri="{FF2B5EF4-FFF2-40B4-BE49-F238E27FC236}">
                  <a16:creationId xmlns:a16="http://schemas.microsoft.com/office/drawing/2014/main" id="{A8168B7A-498C-8378-5759-B7B7FAF0F4A6}"/>
                </a:ext>
              </a:extLst>
            </p:cNvPr>
            <p:cNvSpPr/>
            <p:nvPr/>
          </p:nvSpPr>
          <p:spPr>
            <a:xfrm>
              <a:off x="1259632" y="6015020"/>
              <a:ext cx="6768752" cy="2520280"/>
            </a:xfrm>
            <a:prstGeom prst="roundRect">
              <a:avLst/>
            </a:prstGeom>
            <a:solidFill>
              <a:srgbClr val="274555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16" name="모서리가 둥근 직사각형 42">
              <a:extLst>
                <a:ext uri="{FF2B5EF4-FFF2-40B4-BE49-F238E27FC236}">
                  <a16:creationId xmlns:a16="http://schemas.microsoft.com/office/drawing/2014/main" id="{5EA41E90-9582-3D72-FC15-5A96D658E28D}"/>
                </a:ext>
              </a:extLst>
            </p:cNvPr>
            <p:cNvSpPr/>
            <p:nvPr/>
          </p:nvSpPr>
          <p:spPr>
            <a:xfrm>
              <a:off x="1187624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pic>
        <p:nvPicPr>
          <p:cNvPr id="27" name="Picture 4" descr="What is GitHub? — Pythia Foundations">
            <a:extLst>
              <a:ext uri="{FF2B5EF4-FFF2-40B4-BE49-F238E27FC236}">
                <a16:creationId xmlns:a16="http://schemas.microsoft.com/office/drawing/2014/main" id="{3B78AC7F-3204-557D-0626-6A77DD7F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03" y="4584427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57CED374-6F64-D4B7-DE30-15A53BE0C464}"/>
              </a:ext>
            </a:extLst>
          </p:cNvPr>
          <p:cNvGrpSpPr/>
          <p:nvPr/>
        </p:nvGrpSpPr>
        <p:grpSpPr>
          <a:xfrm>
            <a:off x="1183202" y="2044839"/>
            <a:ext cx="1788598" cy="1514715"/>
            <a:chOff x="662452" y="1654365"/>
            <a:chExt cx="1350520" cy="97623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6FD6745F-65C2-D99E-C4CE-CE8DCA7A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BA604D-6456-7D3D-CD90-F7B55B7F198F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개발자</a:t>
              </a:r>
              <a:endParaRPr lang="ko-KR" altLang="en-US" dirty="0"/>
            </a:p>
          </p:txBody>
        </p:sp>
      </p:grp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B0B0DE9D-8F78-D527-245F-CF6EDDA0FFAB}"/>
              </a:ext>
            </a:extLst>
          </p:cNvPr>
          <p:cNvSpPr/>
          <p:nvPr/>
        </p:nvSpPr>
        <p:spPr>
          <a:xfrm rot="5400000">
            <a:off x="1630436" y="3841878"/>
            <a:ext cx="823054" cy="32405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9AE32FAA-0F2D-B9D2-CC0A-AF19214D528D}"/>
              </a:ext>
            </a:extLst>
          </p:cNvPr>
          <p:cNvSpPr/>
          <p:nvPr/>
        </p:nvSpPr>
        <p:spPr>
          <a:xfrm rot="19704484">
            <a:off x="2518737" y="3849478"/>
            <a:ext cx="2873969" cy="372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E03531-57E6-A224-3E81-B5248D04B7A7}"/>
              </a:ext>
            </a:extLst>
          </p:cNvPr>
          <p:cNvSpPr txBox="1"/>
          <p:nvPr/>
        </p:nvSpPr>
        <p:spPr>
          <a:xfrm>
            <a:off x="539860" y="3694476"/>
            <a:ext cx="1481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Code</a:t>
            </a:r>
          </a:p>
          <a:p>
            <a:pPr algn="ctr"/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change</a:t>
            </a:r>
            <a:endParaRPr lang="ko-KR" altLang="en-US" sz="1600" dirty="0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D345256-64DA-D4D9-70C9-80B7DAE3E05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4BCF07-F8EA-38E7-2ACC-DFBF1AB4AE21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4621D20-5E85-7CA7-4252-8818BF127AF8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4C333C-3D1E-FB28-4EEF-828FFE45E7E6}"/>
              </a:ext>
            </a:extLst>
          </p:cNvPr>
          <p:cNvSpPr txBox="1"/>
          <p:nvPr/>
        </p:nvSpPr>
        <p:spPr>
          <a:xfrm>
            <a:off x="340920" y="1193173"/>
            <a:ext cx="396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Devops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사용하지 않은 일반 환경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40597-0FDF-18B7-A282-B0A3B167638F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7FC4715-279E-B6B6-B3CE-B18C99ED16E6}"/>
              </a:ext>
            </a:extLst>
          </p:cNvPr>
          <p:cNvGrpSpPr/>
          <p:nvPr/>
        </p:nvGrpSpPr>
        <p:grpSpPr>
          <a:xfrm>
            <a:off x="9656994" y="3866205"/>
            <a:ext cx="1916463" cy="1316748"/>
            <a:chOff x="591353" y="1654365"/>
            <a:chExt cx="1461189" cy="92282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2FEB73C-B74B-F63C-2C00-C93203C1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04E817-C624-6414-36BD-775F63EE4E55}"/>
                </a:ext>
              </a:extLst>
            </p:cNvPr>
            <p:cNvSpPr txBox="1"/>
            <p:nvPr/>
          </p:nvSpPr>
          <p:spPr>
            <a:xfrm>
              <a:off x="591353" y="2318350"/>
              <a:ext cx="1461189" cy="258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네트워크 담당자</a:t>
              </a:r>
              <a:endParaRPr lang="ko-KR" altLang="en-US" dirty="0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93789798-2C94-A211-9DE6-B0C879E8D3EA}"/>
              </a:ext>
            </a:extLst>
          </p:cNvPr>
          <p:cNvGrpSpPr/>
          <p:nvPr/>
        </p:nvGrpSpPr>
        <p:grpSpPr>
          <a:xfrm>
            <a:off x="9884783" y="2422895"/>
            <a:ext cx="1481648" cy="1149322"/>
            <a:chOff x="662452" y="1654365"/>
            <a:chExt cx="1350520" cy="976232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CED2E83-6350-0580-594D-08DA4BF75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39C756-C13A-37FF-ACCE-91BBAE0DF367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보안 담당자</a:t>
              </a:r>
              <a:endParaRPr lang="ko-KR" altLang="en-US" dirty="0"/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0D47AA6-9A10-3B21-842E-EF387009671C}"/>
              </a:ext>
            </a:extLst>
          </p:cNvPr>
          <p:cNvGrpSpPr/>
          <p:nvPr/>
        </p:nvGrpSpPr>
        <p:grpSpPr>
          <a:xfrm>
            <a:off x="4450785" y="4558874"/>
            <a:ext cx="1583311" cy="1314660"/>
            <a:chOff x="662452" y="1654365"/>
            <a:chExt cx="1350520" cy="921364"/>
          </a:xfrm>
        </p:grpSpPr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B8FD0CD9-D970-9505-991B-8200E1FE7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390293E-26F6-C3AA-EF83-A3B5B740CED5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2588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배포 담당자</a:t>
              </a:r>
              <a:endParaRPr lang="ko-KR" altLang="en-US" dirty="0"/>
            </a:p>
          </p:txBody>
        </p:sp>
      </p:grpSp>
      <p:pic>
        <p:nvPicPr>
          <p:cNvPr id="2050" name="Picture 2" descr="서버 - 무료 과학 기술개 아이콘">
            <a:extLst>
              <a:ext uri="{FF2B5EF4-FFF2-40B4-BE49-F238E27FC236}">
                <a16:creationId xmlns:a16="http://schemas.microsoft.com/office/drawing/2014/main" id="{70E6A6BE-8CDE-45B7-FA93-931643C9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726" y="4883802"/>
            <a:ext cx="740312" cy="7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화살표: 오른쪽 58">
            <a:extLst>
              <a:ext uri="{FF2B5EF4-FFF2-40B4-BE49-F238E27FC236}">
                <a16:creationId xmlns:a16="http://schemas.microsoft.com/office/drawing/2014/main" id="{68193325-1A68-8897-5142-B0D09969105A}"/>
              </a:ext>
            </a:extLst>
          </p:cNvPr>
          <p:cNvSpPr/>
          <p:nvPr/>
        </p:nvSpPr>
        <p:spPr>
          <a:xfrm rot="7642058">
            <a:off x="5262809" y="3802805"/>
            <a:ext cx="823054" cy="324054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60" name="말풍선: 타원형 59">
            <a:extLst>
              <a:ext uri="{FF2B5EF4-FFF2-40B4-BE49-F238E27FC236}">
                <a16:creationId xmlns:a16="http://schemas.microsoft.com/office/drawing/2014/main" id="{6947AC08-3D4A-1685-6F4D-C919B3082C6B}"/>
              </a:ext>
            </a:extLst>
          </p:cNvPr>
          <p:cNvSpPr/>
          <p:nvPr/>
        </p:nvSpPr>
        <p:spPr>
          <a:xfrm>
            <a:off x="5910678" y="3748333"/>
            <a:ext cx="2797716" cy="842723"/>
          </a:xfrm>
          <a:prstGeom prst="wedgeEllipseCallout">
            <a:avLst>
              <a:gd name="adj1" fmla="val -62888"/>
              <a:gd name="adj2" fmla="val 6615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4F7A86E-913E-E18C-8F43-44056C106C2F}"/>
              </a:ext>
            </a:extLst>
          </p:cNvPr>
          <p:cNvSpPr txBox="1"/>
          <p:nvPr/>
        </p:nvSpPr>
        <p:spPr>
          <a:xfrm>
            <a:off x="5869451" y="3945182"/>
            <a:ext cx="3041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dirty="0" err="1">
                <a:solidFill>
                  <a:sysClr val="windowText" lastClr="000000"/>
                </a:solidFill>
              </a:rPr>
              <a:t>몇시부터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 서버점검 </a:t>
            </a:r>
            <a:r>
              <a:rPr lang="en-US" altLang="ko-KR" sz="1400" dirty="0">
                <a:solidFill>
                  <a:sysClr val="windowText" lastClr="000000"/>
                </a:solidFill>
              </a:rPr>
              <a:t>or 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패치가  </a:t>
            </a:r>
            <a:endParaRPr lang="en-US" altLang="ko-KR" sz="1400" dirty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sz="1400" dirty="0">
                <a:solidFill>
                  <a:sysClr val="windowText" lastClr="000000"/>
                </a:solidFill>
              </a:rPr>
              <a:t>있으니 접속이 </a:t>
            </a:r>
            <a:r>
              <a:rPr lang="ko-KR" altLang="en-US" sz="1400" dirty="0" err="1">
                <a:solidFill>
                  <a:sysClr val="windowText" lastClr="000000"/>
                </a:solidFill>
              </a:rPr>
              <a:t>안될것이다</a:t>
            </a:r>
            <a:r>
              <a:rPr lang="en-US" altLang="ko-KR" sz="1400" dirty="0">
                <a:solidFill>
                  <a:sysClr val="windowText" lastClr="000000"/>
                </a:solidFill>
              </a:rPr>
              <a:t>.</a:t>
            </a:r>
            <a:endParaRPr lang="ko-KR" altLang="en-US" sz="1400" dirty="0">
              <a:solidFill>
                <a:sysClr val="windowText" lastClr="00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031BA6-3EF5-F192-4D50-2B261FFAA53E}"/>
              </a:ext>
            </a:extLst>
          </p:cNvPr>
          <p:cNvSpPr txBox="1"/>
          <p:nvPr/>
        </p:nvSpPr>
        <p:spPr>
          <a:xfrm>
            <a:off x="5769064" y="5334616"/>
            <a:ext cx="216962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검증된 코드를 서버에 적용</a:t>
            </a:r>
            <a:endParaRPr lang="ko-KR" altLang="en-US" sz="1050" dirty="0"/>
          </a:p>
        </p:txBody>
      </p:sp>
      <p:grpSp>
        <p:nvGrpSpPr>
          <p:cNvPr id="1024" name="그룹 1023">
            <a:extLst>
              <a:ext uri="{FF2B5EF4-FFF2-40B4-BE49-F238E27FC236}">
                <a16:creationId xmlns:a16="http://schemas.microsoft.com/office/drawing/2014/main" id="{6CE3C65E-E468-A1A4-582B-D5594D226C61}"/>
              </a:ext>
            </a:extLst>
          </p:cNvPr>
          <p:cNvGrpSpPr/>
          <p:nvPr/>
        </p:nvGrpSpPr>
        <p:grpSpPr>
          <a:xfrm>
            <a:off x="5400816" y="2165732"/>
            <a:ext cx="2169622" cy="1577302"/>
            <a:chOff x="662452" y="1664426"/>
            <a:chExt cx="1350520" cy="1105434"/>
          </a:xfrm>
        </p:grpSpPr>
        <p:pic>
          <p:nvPicPr>
            <p:cNvPr id="1025" name="그림 1024">
              <a:extLst>
                <a:ext uri="{FF2B5EF4-FFF2-40B4-BE49-F238E27FC236}">
                  <a16:creationId xmlns:a16="http://schemas.microsoft.com/office/drawing/2014/main" id="{142AE475-5D94-C196-DDBB-A19691E4B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05" y="1664426"/>
              <a:ext cx="531969" cy="624412"/>
            </a:xfrm>
            <a:prstGeom prst="rect">
              <a:avLst/>
            </a:prstGeom>
          </p:spPr>
        </p:pic>
        <p:sp>
          <p:nvSpPr>
            <p:cNvPr id="1026" name="TextBox 1025">
              <a:extLst>
                <a:ext uri="{FF2B5EF4-FFF2-40B4-BE49-F238E27FC236}">
                  <a16:creationId xmlns:a16="http://schemas.microsoft.com/office/drawing/2014/main" id="{5415CB02-895A-ACDA-F73D-9BEF292DAF60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452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코드 점검 </a:t>
              </a:r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담당자</a:t>
              </a:r>
              <a:endParaRPr lang="ko-KR" altLang="en-US" dirty="0"/>
            </a:p>
          </p:txBody>
        </p:sp>
      </p:grpSp>
      <p:sp>
        <p:nvSpPr>
          <p:cNvPr id="1027" name="화살표: 오른쪽 1026">
            <a:extLst>
              <a:ext uri="{FF2B5EF4-FFF2-40B4-BE49-F238E27FC236}">
                <a16:creationId xmlns:a16="http://schemas.microsoft.com/office/drawing/2014/main" id="{DB2A73A0-0046-70F9-C0F5-95EE1051BD8A}"/>
              </a:ext>
            </a:extLst>
          </p:cNvPr>
          <p:cNvSpPr/>
          <p:nvPr/>
        </p:nvSpPr>
        <p:spPr>
          <a:xfrm>
            <a:off x="5980706" y="5046978"/>
            <a:ext cx="1783933" cy="25205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028" name="타원 1027">
            <a:extLst>
              <a:ext uri="{FF2B5EF4-FFF2-40B4-BE49-F238E27FC236}">
                <a16:creationId xmlns:a16="http://schemas.microsoft.com/office/drawing/2014/main" id="{201C3F26-8D3D-A8C6-1F03-9222E0AA6829}"/>
              </a:ext>
            </a:extLst>
          </p:cNvPr>
          <p:cNvSpPr/>
          <p:nvPr/>
        </p:nvSpPr>
        <p:spPr>
          <a:xfrm>
            <a:off x="1592465" y="3469968"/>
            <a:ext cx="447022" cy="2840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</a:rPr>
              <a:t>1.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029" name="타원 1028">
            <a:extLst>
              <a:ext uri="{FF2B5EF4-FFF2-40B4-BE49-F238E27FC236}">
                <a16:creationId xmlns:a16="http://schemas.microsoft.com/office/drawing/2014/main" id="{7BD2983A-6BBA-2E50-CBF1-7D3D5E4B3547}"/>
              </a:ext>
            </a:extLst>
          </p:cNvPr>
          <p:cNvSpPr/>
          <p:nvPr/>
        </p:nvSpPr>
        <p:spPr>
          <a:xfrm>
            <a:off x="2535006" y="4220891"/>
            <a:ext cx="447022" cy="2840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</a:rPr>
              <a:t>2.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031" name="타원 1030">
            <a:extLst>
              <a:ext uri="{FF2B5EF4-FFF2-40B4-BE49-F238E27FC236}">
                <a16:creationId xmlns:a16="http://schemas.microsoft.com/office/drawing/2014/main" id="{C4469AA0-57D1-65E3-9484-3BCF50E368A6}"/>
              </a:ext>
            </a:extLst>
          </p:cNvPr>
          <p:cNvSpPr/>
          <p:nvPr/>
        </p:nvSpPr>
        <p:spPr>
          <a:xfrm>
            <a:off x="5114988" y="3699294"/>
            <a:ext cx="447022" cy="2840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</a:rPr>
              <a:t>3.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032" name="타원 1031">
            <a:extLst>
              <a:ext uri="{FF2B5EF4-FFF2-40B4-BE49-F238E27FC236}">
                <a16:creationId xmlns:a16="http://schemas.microsoft.com/office/drawing/2014/main" id="{35868C14-1FAE-FAC4-FC6C-65360DED82F5}"/>
              </a:ext>
            </a:extLst>
          </p:cNvPr>
          <p:cNvSpPr/>
          <p:nvPr/>
        </p:nvSpPr>
        <p:spPr>
          <a:xfrm>
            <a:off x="6126774" y="4757773"/>
            <a:ext cx="447022" cy="28409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C00000"/>
                </a:solidFill>
              </a:rPr>
              <a:t>4.</a:t>
            </a:r>
            <a:endParaRPr lang="ko-KR" altLang="en-US" b="1" dirty="0">
              <a:solidFill>
                <a:srgbClr val="C00000"/>
              </a:solidFill>
            </a:endParaRP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85A8D649-F48B-DC85-225C-EAAC2816127C}"/>
              </a:ext>
            </a:extLst>
          </p:cNvPr>
          <p:cNvSpPr txBox="1"/>
          <p:nvPr/>
        </p:nvSpPr>
        <p:spPr>
          <a:xfrm>
            <a:off x="9343346" y="5246377"/>
            <a:ext cx="3424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누가 접근 가능한지 확인 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누가 수정할 권한이 있는지 화인</a:t>
            </a:r>
            <a:endParaRPr lang="en-US" altLang="ko-KR" sz="12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해당 코드에 취약점이 있는지 </a:t>
            </a:r>
            <a:br>
              <a:rPr lang="en-US" altLang="ko-KR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12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상시 점검 및 관제</a:t>
            </a:r>
          </a:p>
        </p:txBody>
      </p:sp>
    </p:spTree>
    <p:extLst>
      <p:ext uri="{BB962C8B-B14F-4D97-AF65-F5344CB8AC3E}">
        <p14:creationId xmlns:p14="http://schemas.microsoft.com/office/powerpoint/2010/main" val="60487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25DD50-3FAB-F4E1-A08A-2263E98917F9}"/>
              </a:ext>
            </a:extLst>
          </p:cNvPr>
          <p:cNvSpPr txBox="1"/>
          <p:nvPr/>
        </p:nvSpPr>
        <p:spPr>
          <a:xfrm>
            <a:off x="149975" y="231236"/>
            <a:ext cx="873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소개</a:t>
            </a: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97070530-180A-82B9-2BD9-62B872B8A3DE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973AE58-3935-9790-9C53-31BDCB24F9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FF1DB59-E2EA-67F5-EB0A-AAE85C2D8DA9}"/>
              </a:ext>
            </a:extLst>
          </p:cNvPr>
          <p:cNvSpPr/>
          <p:nvPr/>
        </p:nvSpPr>
        <p:spPr>
          <a:xfrm>
            <a:off x="4694029" y="3400065"/>
            <a:ext cx="3761740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팀 소개 및 프로젝트 관리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ACFE572-41DA-2472-444B-391E93372156}"/>
              </a:ext>
            </a:extLst>
          </p:cNvPr>
          <p:cNvSpPr/>
          <p:nvPr/>
        </p:nvSpPr>
        <p:spPr>
          <a:xfrm>
            <a:off x="5061307" y="2687874"/>
            <a:ext cx="2837670" cy="565356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Ⅰ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소개</a:t>
            </a:r>
            <a:endParaRPr lang="en-US" altLang="ko-KR" sz="20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84116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30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B64DE97-C040-3733-451E-CA0CD392714F}"/>
              </a:ext>
            </a:extLst>
          </p:cNvPr>
          <p:cNvGrpSpPr/>
          <p:nvPr/>
        </p:nvGrpSpPr>
        <p:grpSpPr>
          <a:xfrm>
            <a:off x="149975" y="1853333"/>
            <a:ext cx="11833422" cy="4897387"/>
            <a:chOff x="1187624" y="5912984"/>
            <a:chExt cx="6912768" cy="2712615"/>
          </a:xfrm>
        </p:grpSpPr>
        <p:sp>
          <p:nvSpPr>
            <p:cNvPr id="15" name="모서리가 둥근 직사각형 39">
              <a:extLst>
                <a:ext uri="{FF2B5EF4-FFF2-40B4-BE49-F238E27FC236}">
                  <a16:creationId xmlns:a16="http://schemas.microsoft.com/office/drawing/2014/main" id="{A8168B7A-498C-8378-5759-B7B7FAF0F4A6}"/>
                </a:ext>
              </a:extLst>
            </p:cNvPr>
            <p:cNvSpPr/>
            <p:nvPr/>
          </p:nvSpPr>
          <p:spPr>
            <a:xfrm>
              <a:off x="1259632" y="6015020"/>
              <a:ext cx="6768752" cy="2520280"/>
            </a:xfrm>
            <a:prstGeom prst="roundRect">
              <a:avLst/>
            </a:prstGeom>
            <a:solidFill>
              <a:srgbClr val="274555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16" name="모서리가 둥근 직사각형 42">
              <a:extLst>
                <a:ext uri="{FF2B5EF4-FFF2-40B4-BE49-F238E27FC236}">
                  <a16:creationId xmlns:a16="http://schemas.microsoft.com/office/drawing/2014/main" id="{5EA41E90-9582-3D72-FC15-5A96D658E28D}"/>
                </a:ext>
              </a:extLst>
            </p:cNvPr>
            <p:cNvSpPr/>
            <p:nvPr/>
          </p:nvSpPr>
          <p:spPr>
            <a:xfrm>
              <a:off x="1187624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pic>
        <p:nvPicPr>
          <p:cNvPr id="27" name="Picture 4" descr="What is GitHub? — Pythia Foundations">
            <a:extLst>
              <a:ext uri="{FF2B5EF4-FFF2-40B4-BE49-F238E27FC236}">
                <a16:creationId xmlns:a16="http://schemas.microsoft.com/office/drawing/2014/main" id="{3B78AC7F-3204-557D-0626-6A77DD7F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45" y="3182971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57CED374-6F64-D4B7-DE30-15A53BE0C464}"/>
              </a:ext>
            </a:extLst>
          </p:cNvPr>
          <p:cNvGrpSpPr/>
          <p:nvPr/>
        </p:nvGrpSpPr>
        <p:grpSpPr>
          <a:xfrm>
            <a:off x="542713" y="3008451"/>
            <a:ext cx="1481648" cy="1149322"/>
            <a:chOff x="662452" y="1654365"/>
            <a:chExt cx="1350520" cy="97623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6FD6745F-65C2-D99E-C4CE-CE8DCA7A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BA604D-6456-7D3D-CD90-F7B55B7F198F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개발자</a:t>
              </a:r>
              <a:endParaRPr lang="ko-KR" altLang="en-US" dirty="0"/>
            </a:p>
          </p:txBody>
        </p:sp>
      </p:grp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B0B0DE9D-8F78-D527-245F-CF6EDDA0FFAB}"/>
              </a:ext>
            </a:extLst>
          </p:cNvPr>
          <p:cNvSpPr/>
          <p:nvPr/>
        </p:nvSpPr>
        <p:spPr>
          <a:xfrm>
            <a:off x="2138718" y="3465320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E03531-57E6-A224-3E81-B5248D04B7A7}"/>
              </a:ext>
            </a:extLst>
          </p:cNvPr>
          <p:cNvSpPr txBox="1"/>
          <p:nvPr/>
        </p:nvSpPr>
        <p:spPr>
          <a:xfrm>
            <a:off x="1605432" y="3066606"/>
            <a:ext cx="1481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Code</a:t>
            </a:r>
          </a:p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change</a:t>
            </a:r>
            <a:endParaRPr lang="ko-KR" altLang="en-US" sz="105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1D204D-30B8-B552-8127-7A67F720AAA0}"/>
              </a:ext>
            </a:extLst>
          </p:cNvPr>
          <p:cNvSpPr txBox="1"/>
          <p:nvPr/>
        </p:nvSpPr>
        <p:spPr>
          <a:xfrm>
            <a:off x="2546692" y="3963578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Main branch</a:t>
            </a:r>
            <a:endParaRPr lang="ko-KR" altLang="en-US" sz="1050" dirty="0"/>
          </a:p>
        </p:txBody>
      </p:sp>
      <p:pic>
        <p:nvPicPr>
          <p:cNvPr id="23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D30A2AA3-09AE-2659-D224-5DB290C05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335" y="3731521"/>
            <a:ext cx="540844" cy="5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HPro - Jenkins en Pipeline">
            <a:extLst>
              <a:ext uri="{FF2B5EF4-FFF2-40B4-BE49-F238E27FC236}">
                <a16:creationId xmlns:a16="http://schemas.microsoft.com/office/drawing/2014/main" id="{61BE6293-6741-A40B-8929-D6B530E4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38" y="2984546"/>
            <a:ext cx="1349778" cy="142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ArgoCD ApplicationsSet with Helm. This article is for people who are… | by  Maciej Przygrodzki | Medium">
            <a:extLst>
              <a:ext uri="{FF2B5EF4-FFF2-40B4-BE49-F238E27FC236}">
                <a16:creationId xmlns:a16="http://schemas.microsoft.com/office/drawing/2014/main" id="{2FD90289-CCF0-C48D-3983-273EDFBF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20" y="4782698"/>
            <a:ext cx="864019" cy="9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AWS] 간단한 Flask 이미지를 만들어서 ECR에 푸시하기">
            <a:extLst>
              <a:ext uri="{FF2B5EF4-FFF2-40B4-BE49-F238E27FC236}">
                <a16:creationId xmlns:a16="http://schemas.microsoft.com/office/drawing/2014/main" id="{A37403CE-BE23-5362-67A2-5CA6F822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667" y1="44920" x2="41667" y2="44920"/>
                        <a14:foregroundMark x1="60677" y1="44652" x2="60677" y2="44652"/>
                        <a14:foregroundMark x1="32552" y1="74064" x2="32552" y2="74064"/>
                        <a14:foregroundMark x1="33073" y1="75668" x2="33073" y2="75668"/>
                        <a14:foregroundMark x1="30208" y1="75668" x2="30208" y2="75668"/>
                        <a14:foregroundMark x1="35417" y1="73797" x2="35417" y2="73797"/>
                        <a14:foregroundMark x1="37240" y1="73262" x2="37240" y2="73262"/>
                        <a14:foregroundMark x1="39583" y1="73262" x2="39583" y2="73262"/>
                        <a14:foregroundMark x1="42708" y1="72995" x2="42708" y2="72995"/>
                        <a14:foregroundMark x1="43750" y1="75401" x2="43750" y2="75401"/>
                        <a14:foregroundMark x1="42708" y1="75401" x2="42708" y2="75401"/>
                        <a14:foregroundMark x1="46875" y1="74599" x2="46875" y2="74599"/>
                        <a14:foregroundMark x1="47656" y1="73529" x2="47656" y2="73529"/>
                        <a14:foregroundMark x1="45573" y1="76738" x2="45573" y2="76738"/>
                        <a14:foregroundMark x1="49479" y1="75134" x2="49479" y2="75134"/>
                        <a14:foregroundMark x1="51823" y1="74866" x2="51823" y2="74866"/>
                        <a14:foregroundMark x1="54167" y1="74332" x2="54167" y2="74332"/>
                        <a14:foregroundMark x1="56250" y1="74064" x2="56250" y2="74064"/>
                        <a14:foregroundMark x1="60417" y1="74332" x2="60417" y2="74332"/>
                        <a14:foregroundMark x1="64583" y1="74064" x2="64583" y2="74064"/>
                        <a14:foregroundMark x1="69271" y1="74599" x2="69271" y2="74599"/>
                        <a14:foregroundMark x1="71094" y1="75668" x2="71094" y2="75668"/>
                        <a14:foregroundMark x1="60677" y1="71925" x2="60677" y2="71925"/>
                        <a14:foregroundMark x1="66406" y1="71658" x2="66406" y2="71658"/>
                        <a14:foregroundMark x1="56510" y1="75936" x2="56510" y2="75936"/>
                        <a14:foregroundMark x1="46615" y1="73262" x2="46615" y2="73262"/>
                        <a14:foregroundMark x1="39583" y1="75134" x2="39583" y2="75134"/>
                        <a14:backgroundMark x1="44792" y1="34225" x2="44792" y2="34225"/>
                        <a14:backgroundMark x1="44010" y1="37968" x2="44010" y2="37968"/>
                        <a14:backgroundMark x1="43490" y1="48396" x2="48698" y2="34759"/>
                        <a14:backgroundMark x1="41406" y1="45722" x2="41406" y2="45722"/>
                        <a14:backgroundMark x1="41667" y1="45989" x2="41667" y2="45989"/>
                        <a14:backgroundMark x1="42448" y1="45455" x2="42448" y2="45455"/>
                        <a14:backgroundMark x1="41927" y1="44920" x2="41927" y2="44920"/>
                        <a14:backgroundMark x1="41927" y1="45455" x2="41927" y2="45455"/>
                        <a14:backgroundMark x1="54427" y1="44920" x2="54427" y2="44920"/>
                        <a14:backgroundMark x1="63802" y1="44118" x2="63802" y2="44118"/>
                        <a14:backgroundMark x1="63293" y1="44652" x2="62240" y2="52406"/>
                        <a14:backgroundMark x1="63802" y1="40909" x2="63293" y2="44652"/>
                        <a14:backgroundMark x1="54271" y1="44652" x2="52865" y2="47059"/>
                        <a14:backgroundMark x1="55208" y1="43048" x2="54271" y2="44652"/>
                        <a14:backgroundMark x1="50781" y1="54545" x2="50781" y2="54545"/>
                        <a14:backgroundMark x1="50000" y1="58289" x2="50000" y2="58289"/>
                        <a14:backgroundMark x1="61458" y1="35027" x2="61458" y2="35027"/>
                        <a14:backgroundMark x1="62760" y1="34225" x2="62760" y2="34225"/>
                        <a14:backgroundMark x1="66406" y1="31551" x2="66406" y2="3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3" y="2893295"/>
            <a:ext cx="1452854" cy="149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K8s Kubernetes | SUE Cloud &amp; IT | Download Price List Now">
            <a:extLst>
              <a:ext uri="{FF2B5EF4-FFF2-40B4-BE49-F238E27FC236}">
                <a16:creationId xmlns:a16="http://schemas.microsoft.com/office/drawing/2014/main" id="{BA6DD486-9AF3-49C0-E3B1-05F9F0A5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78" y="4638398"/>
            <a:ext cx="1027082" cy="10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A6214F41-DFF0-24B1-1376-A30BE9419376}"/>
              </a:ext>
            </a:extLst>
          </p:cNvPr>
          <p:cNvSpPr/>
          <p:nvPr/>
        </p:nvSpPr>
        <p:spPr>
          <a:xfrm>
            <a:off x="6228461" y="3446011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2" name="화살표: 위로 굽음 41">
            <a:extLst>
              <a:ext uri="{FF2B5EF4-FFF2-40B4-BE49-F238E27FC236}">
                <a16:creationId xmlns:a16="http://schemas.microsoft.com/office/drawing/2014/main" id="{933DC3A5-90B1-FB5E-A529-F3B3C3E10C91}"/>
              </a:ext>
            </a:extLst>
          </p:cNvPr>
          <p:cNvSpPr/>
          <p:nvPr/>
        </p:nvSpPr>
        <p:spPr>
          <a:xfrm flipV="1">
            <a:off x="7980606" y="3514497"/>
            <a:ext cx="836552" cy="1084690"/>
          </a:xfrm>
          <a:prstGeom prst="bentUpArrow">
            <a:avLst>
              <a:gd name="adj1" fmla="val 6808"/>
              <a:gd name="adj2" fmla="val 10070"/>
              <a:gd name="adj3" fmla="val 17888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A123498F-F25F-D948-D4E1-9C0E52EB5FCB}"/>
              </a:ext>
            </a:extLst>
          </p:cNvPr>
          <p:cNvSpPr/>
          <p:nvPr/>
        </p:nvSpPr>
        <p:spPr>
          <a:xfrm>
            <a:off x="6263868" y="5031052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4" name="화살표: 오른쪽 43">
            <a:extLst>
              <a:ext uri="{FF2B5EF4-FFF2-40B4-BE49-F238E27FC236}">
                <a16:creationId xmlns:a16="http://schemas.microsoft.com/office/drawing/2014/main" id="{B76037B3-EBF7-60C9-40C9-D685AF0FDAA4}"/>
              </a:ext>
            </a:extLst>
          </p:cNvPr>
          <p:cNvSpPr/>
          <p:nvPr/>
        </p:nvSpPr>
        <p:spPr>
          <a:xfrm>
            <a:off x="7679872" y="5061745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20A506D9-9766-0F55-1EF6-0069FC998CB4}"/>
              </a:ext>
            </a:extLst>
          </p:cNvPr>
          <p:cNvSpPr/>
          <p:nvPr/>
        </p:nvSpPr>
        <p:spPr>
          <a:xfrm rot="5400000">
            <a:off x="5412032" y="4384473"/>
            <a:ext cx="496415" cy="2874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6" name="Picture 4" descr="What is GitHub? — Pythia Foundations">
            <a:extLst>
              <a:ext uri="{FF2B5EF4-FFF2-40B4-BE49-F238E27FC236}">
                <a16:creationId xmlns:a16="http://schemas.microsoft.com/office/drawing/2014/main" id="{4F0BE83C-D988-3D73-8AB8-3CD8FEDA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43" y="4867309"/>
            <a:ext cx="1251172" cy="7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6C619DB-F634-FEB6-4ABA-ADB93A5879E9}"/>
              </a:ext>
            </a:extLst>
          </p:cNvPr>
          <p:cNvSpPr txBox="1"/>
          <p:nvPr/>
        </p:nvSpPr>
        <p:spPr>
          <a:xfrm>
            <a:off x="4030053" y="3193985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checkout</a:t>
            </a:r>
            <a:endParaRPr lang="ko-KR" altLang="en-US" sz="105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4A2599-154C-365F-B80D-AA48C269EB47}"/>
              </a:ext>
            </a:extLst>
          </p:cNvPr>
          <p:cNvSpPr txBox="1"/>
          <p:nvPr/>
        </p:nvSpPr>
        <p:spPr>
          <a:xfrm>
            <a:off x="5770743" y="3198705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Build &amp; push</a:t>
            </a:r>
            <a:endParaRPr lang="ko-KR" altLang="en-US" sz="10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0DBDCD-C49F-5559-8451-626D28E1535B}"/>
              </a:ext>
            </a:extLst>
          </p:cNvPr>
          <p:cNvSpPr txBox="1"/>
          <p:nvPr/>
        </p:nvSpPr>
        <p:spPr>
          <a:xfrm>
            <a:off x="7718673" y="3213161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Pull new Image </a:t>
            </a:r>
            <a:endParaRPr lang="ko-KR" altLang="en-US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70430D-9A78-D4D0-E7B9-AFA74777C244}"/>
              </a:ext>
            </a:extLst>
          </p:cNvPr>
          <p:cNvSpPr txBox="1"/>
          <p:nvPr/>
        </p:nvSpPr>
        <p:spPr>
          <a:xfrm>
            <a:off x="4558662" y="4268995"/>
            <a:ext cx="1359567" cy="37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Menifest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update</a:t>
            </a:r>
            <a:endParaRPr lang="ko-KR" alt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17CF8-2BE5-4023-FAE7-BCBC3519E086}"/>
              </a:ext>
            </a:extLst>
          </p:cNvPr>
          <p:cNvSpPr txBox="1"/>
          <p:nvPr/>
        </p:nvSpPr>
        <p:spPr>
          <a:xfrm>
            <a:off x="5743540" y="4756006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sync</a:t>
            </a:r>
            <a:endParaRPr lang="ko-KR" altLang="en-US" sz="105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B1DD1-71C1-0261-19FC-AF34680CEC15}"/>
              </a:ext>
            </a:extLst>
          </p:cNvPr>
          <p:cNvSpPr txBox="1"/>
          <p:nvPr/>
        </p:nvSpPr>
        <p:spPr>
          <a:xfrm>
            <a:off x="7214016" y="4783384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deploy</a:t>
            </a:r>
            <a:endParaRPr lang="ko-KR" altLang="en-US" sz="1050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6F42557-E13E-A790-D177-49EC2F7A5125}"/>
              </a:ext>
            </a:extLst>
          </p:cNvPr>
          <p:cNvGrpSpPr/>
          <p:nvPr/>
        </p:nvGrpSpPr>
        <p:grpSpPr>
          <a:xfrm>
            <a:off x="9516375" y="4644210"/>
            <a:ext cx="1702626" cy="879115"/>
            <a:chOff x="1895045" y="4801947"/>
            <a:chExt cx="2389359" cy="1180202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D7755D78-FA33-E449-3280-12B2EDD9DA68}"/>
                </a:ext>
              </a:extLst>
            </p:cNvPr>
            <p:cNvSpPr/>
            <p:nvPr/>
          </p:nvSpPr>
          <p:spPr>
            <a:xfrm>
              <a:off x="1971736" y="4801947"/>
              <a:ext cx="2312668" cy="1180202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26" name="Picture 2" descr="Wazuh - Adapters | Axonius">
              <a:extLst>
                <a:ext uri="{FF2B5EF4-FFF2-40B4-BE49-F238E27FC236}">
                  <a16:creationId xmlns:a16="http://schemas.microsoft.com/office/drawing/2014/main" id="{AD3A055D-6424-4633-B334-AD973916D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439" y="5311824"/>
              <a:ext cx="807383" cy="423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CCB7A6-8370-C541-321E-FB13661F252F}"/>
                </a:ext>
              </a:extLst>
            </p:cNvPr>
            <p:cNvSpPr txBox="1"/>
            <p:nvPr/>
          </p:nvSpPr>
          <p:spPr>
            <a:xfrm>
              <a:off x="1895045" y="4834771"/>
              <a:ext cx="2368729" cy="410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morniterning</a:t>
              </a:r>
              <a:endParaRPr lang="ko-KR" altLang="en-US" sz="16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2FA5610-21D9-126B-684F-E2780612B3CA}"/>
              </a:ext>
            </a:extLst>
          </p:cNvPr>
          <p:cNvSpPr txBox="1"/>
          <p:nvPr/>
        </p:nvSpPr>
        <p:spPr>
          <a:xfrm>
            <a:off x="5028760" y="5604301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dev branch</a:t>
            </a:r>
            <a:endParaRPr lang="ko-KR" altLang="en-US" sz="1050" dirty="0"/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A592EC7A-E154-AD92-B32F-0939E37EF58C}"/>
              </a:ext>
            </a:extLst>
          </p:cNvPr>
          <p:cNvSpPr/>
          <p:nvPr/>
        </p:nvSpPr>
        <p:spPr>
          <a:xfrm>
            <a:off x="9520933" y="3782513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1030" name="Picture 6" descr="Slack - zeroheight">
            <a:extLst>
              <a:ext uri="{FF2B5EF4-FFF2-40B4-BE49-F238E27FC236}">
                <a16:creationId xmlns:a16="http://schemas.microsoft.com/office/drawing/2014/main" id="{19AED1CD-5FC2-5369-4FAE-88A67C8F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035" y="3800930"/>
            <a:ext cx="1143600" cy="30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화살표: 오른쪽 57">
            <a:extLst>
              <a:ext uri="{FF2B5EF4-FFF2-40B4-BE49-F238E27FC236}">
                <a16:creationId xmlns:a16="http://schemas.microsoft.com/office/drawing/2014/main" id="{FF978E23-835E-0596-3C60-A5B883C7A850}"/>
              </a:ext>
            </a:extLst>
          </p:cNvPr>
          <p:cNvSpPr/>
          <p:nvPr/>
        </p:nvSpPr>
        <p:spPr>
          <a:xfrm>
            <a:off x="8727777" y="3782513"/>
            <a:ext cx="259558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D345256-64DA-D4D9-70C9-80B7DAE3E05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4BCF07-F8EA-38E7-2ACC-DFBF1AB4AE21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4621D20-5E85-7CA7-4252-8818BF127AF8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4C333C-3D1E-FB28-4EEF-828FFE45E7E6}"/>
              </a:ext>
            </a:extLst>
          </p:cNvPr>
          <p:cNvSpPr txBox="1"/>
          <p:nvPr/>
        </p:nvSpPr>
        <p:spPr>
          <a:xfrm>
            <a:off x="340920" y="1231402"/>
            <a:ext cx="289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이해를 위한 종합 정리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40597-0FDF-18B7-A282-B0A3B167638F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76851D6-D1B4-36A7-9B9D-316F4DA52777}"/>
              </a:ext>
            </a:extLst>
          </p:cNvPr>
          <p:cNvGrpSpPr/>
          <p:nvPr/>
        </p:nvGrpSpPr>
        <p:grpSpPr>
          <a:xfrm>
            <a:off x="4281137" y="2294342"/>
            <a:ext cx="1481648" cy="865767"/>
            <a:chOff x="662452" y="1664426"/>
            <a:chExt cx="1350520" cy="959423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D0936D8-D67E-B4DB-FF3E-18066837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05" y="1664426"/>
              <a:ext cx="531969" cy="6244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6CB427-3D2F-09DF-036D-401D9F36A244}"/>
                </a:ext>
              </a:extLst>
            </p:cNvPr>
            <p:cNvSpPr txBox="1"/>
            <p:nvPr/>
          </p:nvSpPr>
          <p:spPr>
            <a:xfrm>
              <a:off x="662452" y="2316885"/>
              <a:ext cx="1350520" cy="306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DevOps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담당자</a:t>
              </a:r>
              <a:endParaRPr lang="ko-KR" altLang="en-US" sz="1200" dirty="0"/>
            </a:p>
          </p:txBody>
        </p: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75BD7-18F6-1264-05A7-10C71105FDE5}"/>
              </a:ext>
            </a:extLst>
          </p:cNvPr>
          <p:cNvSpPr/>
          <p:nvPr/>
        </p:nvSpPr>
        <p:spPr>
          <a:xfrm>
            <a:off x="777410" y="2567660"/>
            <a:ext cx="3226924" cy="2299649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7A10D664-1476-312F-6B9C-23BCF0951413}"/>
              </a:ext>
            </a:extLst>
          </p:cNvPr>
          <p:cNvSpPr/>
          <p:nvPr/>
        </p:nvSpPr>
        <p:spPr>
          <a:xfrm>
            <a:off x="592298" y="2179891"/>
            <a:ext cx="10822292" cy="4046247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9AE32FAA-0F2D-B9D2-CC0A-AF19214D528D}"/>
              </a:ext>
            </a:extLst>
          </p:cNvPr>
          <p:cNvSpPr/>
          <p:nvPr/>
        </p:nvSpPr>
        <p:spPr>
          <a:xfrm>
            <a:off x="3715508" y="3446011"/>
            <a:ext cx="1363520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79629-B192-138D-D969-48BC3ED39EE3}"/>
              </a:ext>
            </a:extLst>
          </p:cNvPr>
          <p:cNvSpPr txBox="1"/>
          <p:nvPr/>
        </p:nvSpPr>
        <p:spPr>
          <a:xfrm>
            <a:off x="5297619" y="2376776"/>
            <a:ext cx="44503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자동화 되며 잘 돌아가는지 환경을 </a:t>
            </a:r>
            <a:r>
              <a:rPr lang="ko-KR" altLang="en-US" sz="1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구축해놓고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관제</a:t>
            </a:r>
            <a:endParaRPr lang="ko-KR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ED042-799A-7057-6278-70DEF37DE1CD}"/>
              </a:ext>
            </a:extLst>
          </p:cNvPr>
          <p:cNvSpPr txBox="1"/>
          <p:nvPr/>
        </p:nvSpPr>
        <p:spPr>
          <a:xfrm>
            <a:off x="897879" y="4439499"/>
            <a:ext cx="2952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컨테이너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도커화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가능한 코드를 개발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42081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80565A9-7BD5-5ACF-1D9E-63D53BCF83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31</a:t>
            </a:fld>
            <a:endParaRPr lang="ko-KR" altLang="en-US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B64DE97-C040-3733-451E-CA0CD392714F}"/>
              </a:ext>
            </a:extLst>
          </p:cNvPr>
          <p:cNvGrpSpPr/>
          <p:nvPr/>
        </p:nvGrpSpPr>
        <p:grpSpPr>
          <a:xfrm>
            <a:off x="149975" y="1853333"/>
            <a:ext cx="11833422" cy="4897387"/>
            <a:chOff x="1187624" y="5912984"/>
            <a:chExt cx="6912768" cy="2712615"/>
          </a:xfrm>
        </p:grpSpPr>
        <p:sp>
          <p:nvSpPr>
            <p:cNvPr id="15" name="모서리가 둥근 직사각형 39">
              <a:extLst>
                <a:ext uri="{FF2B5EF4-FFF2-40B4-BE49-F238E27FC236}">
                  <a16:creationId xmlns:a16="http://schemas.microsoft.com/office/drawing/2014/main" id="{A8168B7A-498C-8378-5759-B7B7FAF0F4A6}"/>
                </a:ext>
              </a:extLst>
            </p:cNvPr>
            <p:cNvSpPr/>
            <p:nvPr/>
          </p:nvSpPr>
          <p:spPr>
            <a:xfrm>
              <a:off x="1259632" y="6015020"/>
              <a:ext cx="6768752" cy="2520280"/>
            </a:xfrm>
            <a:prstGeom prst="roundRect">
              <a:avLst/>
            </a:prstGeom>
            <a:solidFill>
              <a:srgbClr val="274555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/>
            </a:p>
          </p:txBody>
        </p:sp>
        <p:sp>
          <p:nvSpPr>
            <p:cNvPr id="16" name="모서리가 둥근 직사각형 42">
              <a:extLst>
                <a:ext uri="{FF2B5EF4-FFF2-40B4-BE49-F238E27FC236}">
                  <a16:creationId xmlns:a16="http://schemas.microsoft.com/office/drawing/2014/main" id="{5EA41E90-9582-3D72-FC15-5A96D658E28D}"/>
                </a:ext>
              </a:extLst>
            </p:cNvPr>
            <p:cNvSpPr/>
            <p:nvPr/>
          </p:nvSpPr>
          <p:spPr>
            <a:xfrm>
              <a:off x="1187624" y="5912984"/>
              <a:ext cx="6912768" cy="2712615"/>
            </a:xfrm>
            <a:prstGeom prst="roundRect">
              <a:avLst/>
            </a:prstGeom>
            <a:noFill/>
            <a:ln w="12700">
              <a:solidFill>
                <a:srgbClr val="C6A49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/>
            </a:p>
          </p:txBody>
        </p:sp>
      </p:grpSp>
      <p:pic>
        <p:nvPicPr>
          <p:cNvPr id="27" name="Picture 4" descr="What is GitHub? — Pythia Foundations">
            <a:extLst>
              <a:ext uri="{FF2B5EF4-FFF2-40B4-BE49-F238E27FC236}">
                <a16:creationId xmlns:a16="http://schemas.microsoft.com/office/drawing/2014/main" id="{3B78AC7F-3204-557D-0626-6A77DD7F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45" y="3182971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57CED374-6F64-D4B7-DE30-15A53BE0C464}"/>
              </a:ext>
            </a:extLst>
          </p:cNvPr>
          <p:cNvGrpSpPr/>
          <p:nvPr/>
        </p:nvGrpSpPr>
        <p:grpSpPr>
          <a:xfrm>
            <a:off x="542713" y="3008451"/>
            <a:ext cx="1481648" cy="1149322"/>
            <a:chOff x="662452" y="1654365"/>
            <a:chExt cx="1350520" cy="97623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6FD6745F-65C2-D99E-C4CE-CE8DCA7AE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BA604D-6456-7D3D-CD90-F7B55B7F198F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개발자</a:t>
              </a:r>
              <a:endParaRPr lang="ko-KR" altLang="en-US" dirty="0"/>
            </a:p>
          </p:txBody>
        </p:sp>
      </p:grpSp>
      <p:sp>
        <p:nvSpPr>
          <p:cNvPr id="39" name="화살표: 오른쪽 38">
            <a:extLst>
              <a:ext uri="{FF2B5EF4-FFF2-40B4-BE49-F238E27FC236}">
                <a16:creationId xmlns:a16="http://schemas.microsoft.com/office/drawing/2014/main" id="{B0B0DE9D-8F78-D527-245F-CF6EDDA0FFAB}"/>
              </a:ext>
            </a:extLst>
          </p:cNvPr>
          <p:cNvSpPr/>
          <p:nvPr/>
        </p:nvSpPr>
        <p:spPr>
          <a:xfrm>
            <a:off x="2138718" y="3465320"/>
            <a:ext cx="512260" cy="33615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E03531-57E6-A224-3E81-B5248D04B7A7}"/>
              </a:ext>
            </a:extLst>
          </p:cNvPr>
          <p:cNvSpPr txBox="1"/>
          <p:nvPr/>
        </p:nvSpPr>
        <p:spPr>
          <a:xfrm>
            <a:off x="1605432" y="3066606"/>
            <a:ext cx="148164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Code</a:t>
            </a:r>
          </a:p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change</a:t>
            </a:r>
            <a:endParaRPr lang="ko-KR" altLang="en-US" sz="105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C1D204D-30B8-B552-8127-7A67F720AAA0}"/>
              </a:ext>
            </a:extLst>
          </p:cNvPr>
          <p:cNvSpPr txBox="1"/>
          <p:nvPr/>
        </p:nvSpPr>
        <p:spPr>
          <a:xfrm>
            <a:off x="2546692" y="3963578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Main branch</a:t>
            </a:r>
            <a:endParaRPr lang="ko-KR" altLang="en-US" sz="1050" dirty="0"/>
          </a:p>
        </p:txBody>
      </p:sp>
      <p:pic>
        <p:nvPicPr>
          <p:cNvPr id="23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D30A2AA3-09AE-2659-D224-5DB290C05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335" y="3731521"/>
            <a:ext cx="540844" cy="52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PHPro - Jenkins en Pipeline">
            <a:extLst>
              <a:ext uri="{FF2B5EF4-FFF2-40B4-BE49-F238E27FC236}">
                <a16:creationId xmlns:a16="http://schemas.microsoft.com/office/drawing/2014/main" id="{61BE6293-6741-A40B-8929-D6B530E48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238" y="2984546"/>
            <a:ext cx="1349778" cy="142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ArgoCD ApplicationsSet with Helm. This article is for people who are… | by  Maciej Przygrodzki | Medium">
            <a:extLst>
              <a:ext uri="{FF2B5EF4-FFF2-40B4-BE49-F238E27FC236}">
                <a16:creationId xmlns:a16="http://schemas.microsoft.com/office/drawing/2014/main" id="{2FD90289-CCF0-C48D-3983-273EDFBF5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20" y="4782698"/>
            <a:ext cx="864019" cy="91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AWS] 간단한 Flask 이미지를 만들어서 ECR에 푸시하기">
            <a:extLst>
              <a:ext uri="{FF2B5EF4-FFF2-40B4-BE49-F238E27FC236}">
                <a16:creationId xmlns:a16="http://schemas.microsoft.com/office/drawing/2014/main" id="{A37403CE-BE23-5362-67A2-5CA6F8221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667" y1="44920" x2="41667" y2="44920"/>
                        <a14:foregroundMark x1="60677" y1="44652" x2="60677" y2="44652"/>
                        <a14:foregroundMark x1="32552" y1="74064" x2="32552" y2="74064"/>
                        <a14:foregroundMark x1="33073" y1="75668" x2="33073" y2="75668"/>
                        <a14:foregroundMark x1="30208" y1="75668" x2="30208" y2="75668"/>
                        <a14:foregroundMark x1="35417" y1="73797" x2="35417" y2="73797"/>
                        <a14:foregroundMark x1="37240" y1="73262" x2="37240" y2="73262"/>
                        <a14:foregroundMark x1="39583" y1="73262" x2="39583" y2="73262"/>
                        <a14:foregroundMark x1="42708" y1="72995" x2="42708" y2="72995"/>
                        <a14:foregroundMark x1="43750" y1="75401" x2="43750" y2="75401"/>
                        <a14:foregroundMark x1="42708" y1="75401" x2="42708" y2="75401"/>
                        <a14:foregroundMark x1="46875" y1="74599" x2="46875" y2="74599"/>
                        <a14:foregroundMark x1="47656" y1="73529" x2="47656" y2="73529"/>
                        <a14:foregroundMark x1="45573" y1="76738" x2="45573" y2="76738"/>
                        <a14:foregroundMark x1="49479" y1="75134" x2="49479" y2="75134"/>
                        <a14:foregroundMark x1="51823" y1="74866" x2="51823" y2="74866"/>
                        <a14:foregroundMark x1="54167" y1="74332" x2="54167" y2="74332"/>
                        <a14:foregroundMark x1="56250" y1="74064" x2="56250" y2="74064"/>
                        <a14:foregroundMark x1="60417" y1="74332" x2="60417" y2="74332"/>
                        <a14:foregroundMark x1="64583" y1="74064" x2="64583" y2="74064"/>
                        <a14:foregroundMark x1="69271" y1="74599" x2="69271" y2="74599"/>
                        <a14:foregroundMark x1="71094" y1="75668" x2="71094" y2="75668"/>
                        <a14:foregroundMark x1="60677" y1="71925" x2="60677" y2="71925"/>
                        <a14:foregroundMark x1="66406" y1="71658" x2="66406" y2="71658"/>
                        <a14:foregroundMark x1="56510" y1="75936" x2="56510" y2="75936"/>
                        <a14:foregroundMark x1="46615" y1="73262" x2="46615" y2="73262"/>
                        <a14:foregroundMark x1="39583" y1="75134" x2="39583" y2="75134"/>
                        <a14:backgroundMark x1="44792" y1="34225" x2="44792" y2="34225"/>
                        <a14:backgroundMark x1="44010" y1="37968" x2="44010" y2="37968"/>
                        <a14:backgroundMark x1="43490" y1="48396" x2="48698" y2="34759"/>
                        <a14:backgroundMark x1="41406" y1="45722" x2="41406" y2="45722"/>
                        <a14:backgroundMark x1="41667" y1="45989" x2="41667" y2="45989"/>
                        <a14:backgroundMark x1="42448" y1="45455" x2="42448" y2="45455"/>
                        <a14:backgroundMark x1="41927" y1="44920" x2="41927" y2="44920"/>
                        <a14:backgroundMark x1="41927" y1="45455" x2="41927" y2="45455"/>
                        <a14:backgroundMark x1="54427" y1="44920" x2="54427" y2="44920"/>
                        <a14:backgroundMark x1="63802" y1="44118" x2="63802" y2="44118"/>
                        <a14:backgroundMark x1="63293" y1="44652" x2="62240" y2="52406"/>
                        <a14:backgroundMark x1="63802" y1="40909" x2="63293" y2="44652"/>
                        <a14:backgroundMark x1="54271" y1="44652" x2="52865" y2="47059"/>
                        <a14:backgroundMark x1="55208" y1="43048" x2="54271" y2="44652"/>
                        <a14:backgroundMark x1="50781" y1="54545" x2="50781" y2="54545"/>
                        <a14:backgroundMark x1="50000" y1="58289" x2="50000" y2="58289"/>
                        <a14:backgroundMark x1="61458" y1="35027" x2="61458" y2="35027"/>
                        <a14:backgroundMark x1="62760" y1="34225" x2="62760" y2="34225"/>
                        <a14:backgroundMark x1="66406" y1="31551" x2="66406" y2="3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203" y="2893295"/>
            <a:ext cx="1452854" cy="149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4" descr="K8s Kubernetes | SUE Cloud &amp; IT | Download Price List Now">
            <a:extLst>
              <a:ext uri="{FF2B5EF4-FFF2-40B4-BE49-F238E27FC236}">
                <a16:creationId xmlns:a16="http://schemas.microsoft.com/office/drawing/2014/main" id="{BA6DD486-9AF3-49C0-E3B1-05F9F0A55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78" y="4638398"/>
            <a:ext cx="1027082" cy="108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화살표: 오른쪽 40">
            <a:extLst>
              <a:ext uri="{FF2B5EF4-FFF2-40B4-BE49-F238E27FC236}">
                <a16:creationId xmlns:a16="http://schemas.microsoft.com/office/drawing/2014/main" id="{A6214F41-DFF0-24B1-1376-A30BE9419376}"/>
              </a:ext>
            </a:extLst>
          </p:cNvPr>
          <p:cNvSpPr/>
          <p:nvPr/>
        </p:nvSpPr>
        <p:spPr>
          <a:xfrm>
            <a:off x="6228461" y="3446011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2" name="화살표: 위로 굽음 41">
            <a:extLst>
              <a:ext uri="{FF2B5EF4-FFF2-40B4-BE49-F238E27FC236}">
                <a16:creationId xmlns:a16="http://schemas.microsoft.com/office/drawing/2014/main" id="{933DC3A5-90B1-FB5E-A529-F3B3C3E10C91}"/>
              </a:ext>
            </a:extLst>
          </p:cNvPr>
          <p:cNvSpPr/>
          <p:nvPr/>
        </p:nvSpPr>
        <p:spPr>
          <a:xfrm flipV="1">
            <a:off x="7980606" y="3514497"/>
            <a:ext cx="836552" cy="1084690"/>
          </a:xfrm>
          <a:prstGeom prst="bentUpArrow">
            <a:avLst>
              <a:gd name="adj1" fmla="val 6808"/>
              <a:gd name="adj2" fmla="val 10070"/>
              <a:gd name="adj3" fmla="val 17888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A123498F-F25F-D948-D4E1-9C0E52EB5FCB}"/>
              </a:ext>
            </a:extLst>
          </p:cNvPr>
          <p:cNvSpPr/>
          <p:nvPr/>
        </p:nvSpPr>
        <p:spPr>
          <a:xfrm>
            <a:off x="6263868" y="5031052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4" name="화살표: 오른쪽 43">
            <a:extLst>
              <a:ext uri="{FF2B5EF4-FFF2-40B4-BE49-F238E27FC236}">
                <a16:creationId xmlns:a16="http://schemas.microsoft.com/office/drawing/2014/main" id="{B76037B3-EBF7-60C9-40C9-D685AF0FDAA4}"/>
              </a:ext>
            </a:extLst>
          </p:cNvPr>
          <p:cNvSpPr/>
          <p:nvPr/>
        </p:nvSpPr>
        <p:spPr>
          <a:xfrm>
            <a:off x="7679872" y="5061745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5" name="화살표: 오른쪽 44">
            <a:extLst>
              <a:ext uri="{FF2B5EF4-FFF2-40B4-BE49-F238E27FC236}">
                <a16:creationId xmlns:a16="http://schemas.microsoft.com/office/drawing/2014/main" id="{20A506D9-9766-0F55-1EF6-0069FC998CB4}"/>
              </a:ext>
            </a:extLst>
          </p:cNvPr>
          <p:cNvSpPr/>
          <p:nvPr/>
        </p:nvSpPr>
        <p:spPr>
          <a:xfrm rot="5400000">
            <a:off x="5412032" y="4384473"/>
            <a:ext cx="496415" cy="287440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6" name="Picture 4" descr="What is GitHub? — Pythia Foundations">
            <a:extLst>
              <a:ext uri="{FF2B5EF4-FFF2-40B4-BE49-F238E27FC236}">
                <a16:creationId xmlns:a16="http://schemas.microsoft.com/office/drawing/2014/main" id="{4F0BE83C-D988-3D73-8AB8-3CD8FEDA8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43" y="4867309"/>
            <a:ext cx="1251172" cy="74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56C619DB-F634-FEB6-4ABA-ADB93A5879E9}"/>
              </a:ext>
            </a:extLst>
          </p:cNvPr>
          <p:cNvSpPr txBox="1"/>
          <p:nvPr/>
        </p:nvSpPr>
        <p:spPr>
          <a:xfrm>
            <a:off x="4030053" y="3193985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checkout</a:t>
            </a:r>
            <a:endParaRPr lang="ko-KR" altLang="en-US" sz="105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A4A2599-154C-365F-B80D-AA48C269EB47}"/>
              </a:ext>
            </a:extLst>
          </p:cNvPr>
          <p:cNvSpPr txBox="1"/>
          <p:nvPr/>
        </p:nvSpPr>
        <p:spPr>
          <a:xfrm>
            <a:off x="5770743" y="3198705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Build &amp; push</a:t>
            </a:r>
            <a:endParaRPr lang="ko-KR" altLang="en-US" sz="105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0DBDCD-C49F-5559-8451-626D28E1535B}"/>
              </a:ext>
            </a:extLst>
          </p:cNvPr>
          <p:cNvSpPr txBox="1"/>
          <p:nvPr/>
        </p:nvSpPr>
        <p:spPr>
          <a:xfrm>
            <a:off x="7718673" y="3213161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Pull new Image </a:t>
            </a:r>
            <a:endParaRPr lang="ko-KR" altLang="en-US" sz="105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70430D-9A78-D4D0-E7B9-AFA74777C244}"/>
              </a:ext>
            </a:extLst>
          </p:cNvPr>
          <p:cNvSpPr txBox="1"/>
          <p:nvPr/>
        </p:nvSpPr>
        <p:spPr>
          <a:xfrm>
            <a:off x="4558662" y="4268995"/>
            <a:ext cx="1359567" cy="375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Menifest</a:t>
            </a:r>
            <a:endParaRPr lang="en-US" altLang="ko-KR" sz="1050" dirty="0">
              <a:solidFill>
                <a:schemeClr val="tx1">
                  <a:lumMod val="75000"/>
                  <a:lumOff val="2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update</a:t>
            </a:r>
            <a:endParaRPr lang="ko-KR" altLang="en-US" sz="105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3A17CF8-2BE5-4023-FAE7-BCBC3519E086}"/>
              </a:ext>
            </a:extLst>
          </p:cNvPr>
          <p:cNvSpPr txBox="1"/>
          <p:nvPr/>
        </p:nvSpPr>
        <p:spPr>
          <a:xfrm>
            <a:off x="5743540" y="4756006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sync</a:t>
            </a:r>
            <a:endParaRPr lang="ko-KR" altLang="en-US" sz="105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B1DD1-71C1-0261-19FC-AF34680CEC15}"/>
              </a:ext>
            </a:extLst>
          </p:cNvPr>
          <p:cNvSpPr txBox="1"/>
          <p:nvPr/>
        </p:nvSpPr>
        <p:spPr>
          <a:xfrm>
            <a:off x="7214016" y="4783384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deploy</a:t>
            </a:r>
            <a:endParaRPr lang="ko-KR" altLang="en-US" sz="1050" dirty="0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6F42557-E13E-A790-D177-49EC2F7A5125}"/>
              </a:ext>
            </a:extLst>
          </p:cNvPr>
          <p:cNvGrpSpPr/>
          <p:nvPr/>
        </p:nvGrpSpPr>
        <p:grpSpPr>
          <a:xfrm>
            <a:off x="9516375" y="4644210"/>
            <a:ext cx="1702626" cy="879115"/>
            <a:chOff x="1895045" y="4801947"/>
            <a:chExt cx="2389359" cy="1180202"/>
          </a:xfrm>
        </p:grpSpPr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D7755D78-FA33-E449-3280-12B2EDD9DA68}"/>
                </a:ext>
              </a:extLst>
            </p:cNvPr>
            <p:cNvSpPr/>
            <p:nvPr/>
          </p:nvSpPr>
          <p:spPr>
            <a:xfrm>
              <a:off x="1971736" y="4801947"/>
              <a:ext cx="2312668" cy="1180202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나눔스퀘어" panose="020B0600000101010101" pitchFamily="34" charset="-127"/>
                <a:ea typeface="나눔스퀘어" panose="020B0600000101010101" pitchFamily="34" charset="-127"/>
              </a:endParaRPr>
            </a:p>
          </p:txBody>
        </p:sp>
        <p:pic>
          <p:nvPicPr>
            <p:cNvPr id="26" name="Picture 2" descr="Wazuh - Adapters | Axonius">
              <a:extLst>
                <a:ext uri="{FF2B5EF4-FFF2-40B4-BE49-F238E27FC236}">
                  <a16:creationId xmlns:a16="http://schemas.microsoft.com/office/drawing/2014/main" id="{AD3A055D-6424-4633-B334-AD973916D2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6439" y="5311824"/>
              <a:ext cx="807383" cy="423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0CCB7A6-8370-C541-321E-FB13661F252F}"/>
                </a:ext>
              </a:extLst>
            </p:cNvPr>
            <p:cNvSpPr txBox="1"/>
            <p:nvPr/>
          </p:nvSpPr>
          <p:spPr>
            <a:xfrm>
              <a:off x="1895045" y="4834771"/>
              <a:ext cx="2368729" cy="410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morniterning</a:t>
              </a:r>
              <a:endParaRPr lang="ko-KR" altLang="en-US" sz="1600" dirty="0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82FA5610-21D9-126B-684F-E2780612B3CA}"/>
              </a:ext>
            </a:extLst>
          </p:cNvPr>
          <p:cNvSpPr txBox="1"/>
          <p:nvPr/>
        </p:nvSpPr>
        <p:spPr>
          <a:xfrm>
            <a:off x="5028760" y="5604301"/>
            <a:ext cx="1359567" cy="229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dev branch</a:t>
            </a:r>
            <a:endParaRPr lang="ko-KR" altLang="en-US" sz="1050" dirty="0"/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A592EC7A-E154-AD92-B32F-0939E37EF58C}"/>
              </a:ext>
            </a:extLst>
          </p:cNvPr>
          <p:cNvSpPr/>
          <p:nvPr/>
        </p:nvSpPr>
        <p:spPr>
          <a:xfrm>
            <a:off x="9520933" y="3782513"/>
            <a:ext cx="470052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1030" name="Picture 6" descr="Slack - zeroheight">
            <a:extLst>
              <a:ext uri="{FF2B5EF4-FFF2-40B4-BE49-F238E27FC236}">
                <a16:creationId xmlns:a16="http://schemas.microsoft.com/office/drawing/2014/main" id="{19AED1CD-5FC2-5369-4FAE-88A67C8F8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035" y="3800930"/>
            <a:ext cx="1143600" cy="30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화살표: 오른쪽 57">
            <a:extLst>
              <a:ext uri="{FF2B5EF4-FFF2-40B4-BE49-F238E27FC236}">
                <a16:creationId xmlns:a16="http://schemas.microsoft.com/office/drawing/2014/main" id="{FF978E23-835E-0596-3C60-A5B883C7A850}"/>
              </a:ext>
            </a:extLst>
          </p:cNvPr>
          <p:cNvSpPr/>
          <p:nvPr/>
        </p:nvSpPr>
        <p:spPr>
          <a:xfrm>
            <a:off x="8727777" y="3782513"/>
            <a:ext cx="259558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4D345256-64DA-D4D9-70C9-80B7DAE3E052}"/>
              </a:ext>
            </a:extLst>
          </p:cNvPr>
          <p:cNvGrpSpPr/>
          <p:nvPr/>
        </p:nvGrpSpPr>
        <p:grpSpPr>
          <a:xfrm>
            <a:off x="149975" y="-56577"/>
            <a:ext cx="2563415" cy="509627"/>
            <a:chOff x="5544993" y="1674743"/>
            <a:chExt cx="2563415" cy="509627"/>
          </a:xfrm>
        </p:grpSpPr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4BCF07-F8EA-38E7-2ACC-DFBF1AB4AE21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04621D20-5E85-7CA7-4252-8818BF127AF8}"/>
                </a:ext>
              </a:extLst>
            </p:cNvPr>
            <p:cNvSpPr/>
            <p:nvPr/>
          </p:nvSpPr>
          <p:spPr>
            <a:xfrm>
              <a:off x="5987315" y="1674743"/>
              <a:ext cx="2121093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수행과정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44C333C-3D1E-FB28-4EEF-828FFE45E7E6}"/>
              </a:ext>
            </a:extLst>
          </p:cNvPr>
          <p:cNvSpPr txBox="1"/>
          <p:nvPr/>
        </p:nvSpPr>
        <p:spPr>
          <a:xfrm>
            <a:off x="340920" y="1231402"/>
            <a:ext cx="289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이해를 위한 종합 정리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40597-0FDF-18B7-A282-B0A3B167638F}"/>
              </a:ext>
            </a:extLst>
          </p:cNvPr>
          <p:cNvSpPr txBox="1"/>
          <p:nvPr/>
        </p:nvSpPr>
        <p:spPr>
          <a:xfrm>
            <a:off x="149975" y="427184"/>
            <a:ext cx="386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en-US" altLang="ko-KR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/CD Pipeline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E76851D6-D1B4-36A7-9B9D-316F4DA52777}"/>
              </a:ext>
            </a:extLst>
          </p:cNvPr>
          <p:cNvGrpSpPr/>
          <p:nvPr/>
        </p:nvGrpSpPr>
        <p:grpSpPr>
          <a:xfrm>
            <a:off x="4281137" y="2294342"/>
            <a:ext cx="1481648" cy="865767"/>
            <a:chOff x="662452" y="1664426"/>
            <a:chExt cx="1350520" cy="959423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D0936D8-D67E-B4DB-FF3E-180668378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05" y="1664426"/>
              <a:ext cx="531969" cy="6244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6CB427-3D2F-09DF-036D-401D9F36A244}"/>
                </a:ext>
              </a:extLst>
            </p:cNvPr>
            <p:cNvSpPr txBox="1"/>
            <p:nvPr/>
          </p:nvSpPr>
          <p:spPr>
            <a:xfrm>
              <a:off x="662452" y="2316885"/>
              <a:ext cx="1350520" cy="3069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DevOps</a:t>
              </a:r>
              <a:r>
                <a:rPr lang="ko-KR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담당자</a:t>
              </a:r>
              <a:endParaRPr lang="ko-KR" altLang="en-US" sz="1200" dirty="0"/>
            </a:p>
          </p:txBody>
        </p: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4B975BD7-18F6-1264-05A7-10C71105FDE5}"/>
              </a:ext>
            </a:extLst>
          </p:cNvPr>
          <p:cNvSpPr/>
          <p:nvPr/>
        </p:nvSpPr>
        <p:spPr>
          <a:xfrm>
            <a:off x="777410" y="2567660"/>
            <a:ext cx="3226924" cy="2299649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7A10D664-1476-312F-6B9C-23BCF0951413}"/>
              </a:ext>
            </a:extLst>
          </p:cNvPr>
          <p:cNvSpPr/>
          <p:nvPr/>
        </p:nvSpPr>
        <p:spPr>
          <a:xfrm>
            <a:off x="680678" y="2179891"/>
            <a:ext cx="10733912" cy="4250925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40" name="화살표: 오른쪽 39">
            <a:extLst>
              <a:ext uri="{FF2B5EF4-FFF2-40B4-BE49-F238E27FC236}">
                <a16:creationId xmlns:a16="http://schemas.microsoft.com/office/drawing/2014/main" id="{9AE32FAA-0F2D-B9D2-CC0A-AF19214D528D}"/>
              </a:ext>
            </a:extLst>
          </p:cNvPr>
          <p:cNvSpPr/>
          <p:nvPr/>
        </p:nvSpPr>
        <p:spPr>
          <a:xfrm>
            <a:off x="3715508" y="3446011"/>
            <a:ext cx="1363520" cy="30356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79629-B192-138D-D969-48BC3ED39EE3}"/>
              </a:ext>
            </a:extLst>
          </p:cNvPr>
          <p:cNvSpPr txBox="1"/>
          <p:nvPr/>
        </p:nvSpPr>
        <p:spPr>
          <a:xfrm>
            <a:off x="5320770" y="2414037"/>
            <a:ext cx="6061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서비스의 코드가 있는 </a:t>
            </a:r>
            <a:r>
              <a:rPr lang="ko-KR" altLang="en-US" sz="1600" b="1" dirty="0" err="1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레퍼지</a:t>
            </a:r>
            <a:r>
              <a:rPr lang="ko-KR" altLang="en-US" sz="1600" b="1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토리를 적용시키도록 환경  재설정</a:t>
            </a:r>
            <a:endParaRPr lang="ko-KR" alt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6ED042-799A-7057-6278-70DEF37DE1CD}"/>
              </a:ext>
            </a:extLst>
          </p:cNvPr>
          <p:cNvSpPr txBox="1"/>
          <p:nvPr/>
        </p:nvSpPr>
        <p:spPr>
          <a:xfrm>
            <a:off x="897879" y="4439499"/>
            <a:ext cx="29526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컨테이너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4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도커화</a:t>
            </a:r>
            <a:r>
              <a:rPr lang="en-US" altLang="ko-KR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가능한 코드를 개발</a:t>
            </a:r>
            <a:endParaRPr lang="ko-KR" altLang="en-US" sz="1400" dirty="0"/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01ECB6F-EF8C-310E-F4CE-0784FE2E987C}"/>
              </a:ext>
            </a:extLst>
          </p:cNvPr>
          <p:cNvGrpSpPr/>
          <p:nvPr/>
        </p:nvGrpSpPr>
        <p:grpSpPr>
          <a:xfrm>
            <a:off x="680677" y="5130010"/>
            <a:ext cx="1481648" cy="1149322"/>
            <a:chOff x="662452" y="1654365"/>
            <a:chExt cx="1350520" cy="976232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F190F0C0-A699-BD46-5467-A2DF53AF1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673" y="1654365"/>
              <a:ext cx="624412" cy="62441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DE574B-674D-16CA-7666-2F6803A94617}"/>
                </a:ext>
              </a:extLst>
            </p:cNvPr>
            <p:cNvSpPr txBox="1"/>
            <p:nvPr/>
          </p:nvSpPr>
          <p:spPr>
            <a:xfrm>
              <a:off x="662452" y="2316887"/>
              <a:ext cx="1350520" cy="313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개발자 </a:t>
              </a:r>
              <a:r>
                <a:rPr lang="en-US" altLang="ko-KR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2</a:t>
              </a:r>
              <a:endParaRPr lang="ko-KR" altLang="en-US" dirty="0"/>
            </a:p>
          </p:txBody>
        </p:sp>
      </p:grp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27341C5D-5FBE-835D-C7C5-E6E748DDEF25}"/>
              </a:ext>
            </a:extLst>
          </p:cNvPr>
          <p:cNvSpPr/>
          <p:nvPr/>
        </p:nvSpPr>
        <p:spPr>
          <a:xfrm>
            <a:off x="777408" y="4998101"/>
            <a:ext cx="3226925" cy="1314160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59" name="Picture 4" descr="What is GitHub? — Pythia Foundations">
            <a:extLst>
              <a:ext uri="{FF2B5EF4-FFF2-40B4-BE49-F238E27FC236}">
                <a16:creationId xmlns:a16="http://schemas.microsoft.com/office/drawing/2014/main" id="{E7B66607-2D1E-02F9-3508-82104021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531" y="5093809"/>
            <a:ext cx="1363520" cy="82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extBox 1025">
            <a:extLst>
              <a:ext uri="{FF2B5EF4-FFF2-40B4-BE49-F238E27FC236}">
                <a16:creationId xmlns:a16="http://schemas.microsoft.com/office/drawing/2014/main" id="{04EA6A7B-D748-59B2-38CA-AB20A01480FE}"/>
              </a:ext>
            </a:extLst>
          </p:cNvPr>
          <p:cNvSpPr txBox="1"/>
          <p:nvPr/>
        </p:nvSpPr>
        <p:spPr>
          <a:xfrm>
            <a:off x="2467317" y="5965928"/>
            <a:ext cx="148164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Some service</a:t>
            </a:r>
            <a:endParaRPr lang="ko-KR" altLang="en-US" sz="1050" dirty="0"/>
          </a:p>
        </p:txBody>
      </p:sp>
      <p:sp>
        <p:nvSpPr>
          <p:cNvPr id="1027" name="화살표: 오른쪽 1026">
            <a:extLst>
              <a:ext uri="{FF2B5EF4-FFF2-40B4-BE49-F238E27FC236}">
                <a16:creationId xmlns:a16="http://schemas.microsoft.com/office/drawing/2014/main" id="{F22ACDCE-3908-2795-A11D-0239632C555D}"/>
              </a:ext>
            </a:extLst>
          </p:cNvPr>
          <p:cNvSpPr/>
          <p:nvPr/>
        </p:nvSpPr>
        <p:spPr>
          <a:xfrm>
            <a:off x="2024267" y="5488552"/>
            <a:ext cx="512260" cy="33615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028" name="화살표: 오른쪽 1027">
            <a:extLst>
              <a:ext uri="{FF2B5EF4-FFF2-40B4-BE49-F238E27FC236}">
                <a16:creationId xmlns:a16="http://schemas.microsoft.com/office/drawing/2014/main" id="{25A9CAE8-661B-CB13-0B22-713C608AF5B4}"/>
              </a:ext>
            </a:extLst>
          </p:cNvPr>
          <p:cNvSpPr/>
          <p:nvPr/>
        </p:nvSpPr>
        <p:spPr>
          <a:xfrm rot="19287112">
            <a:off x="3258323" y="4421762"/>
            <a:ext cx="2009753" cy="27604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688273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325DD50-3FAB-F4E1-A08A-2263E98917F9}"/>
              </a:ext>
            </a:extLst>
          </p:cNvPr>
          <p:cNvSpPr txBox="1"/>
          <p:nvPr/>
        </p:nvSpPr>
        <p:spPr>
          <a:xfrm>
            <a:off x="149975" y="231236"/>
            <a:ext cx="873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결과</a:t>
            </a:r>
          </a:p>
        </p:txBody>
      </p:sp>
      <p:cxnSp>
        <p:nvCxnSpPr>
          <p:cNvPr id="37" name="직선 연결선 36">
            <a:extLst>
              <a:ext uri="{FF2B5EF4-FFF2-40B4-BE49-F238E27FC236}">
                <a16:creationId xmlns:a16="http://schemas.microsoft.com/office/drawing/2014/main" id="{97070530-180A-82B9-2BD9-62B872B8A3DE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7E30F61-E100-AFB9-3184-164C5286D3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32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A85E65A-3375-BE3E-22E3-D7F2A80FA7A3}"/>
              </a:ext>
            </a:extLst>
          </p:cNvPr>
          <p:cNvSpPr/>
          <p:nvPr/>
        </p:nvSpPr>
        <p:spPr>
          <a:xfrm>
            <a:off x="4581729" y="3400065"/>
            <a:ext cx="4084617" cy="883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결과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914400" lvl="1" indent="-457200">
              <a:lnSpc>
                <a:spcPct val="150000"/>
              </a:lnSpc>
              <a:buAutoNum type="arabicPeriod"/>
            </a:pP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향후 수행계획 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75E3C260-FE36-2271-59E2-050F5E3AE16C}"/>
              </a:ext>
            </a:extLst>
          </p:cNvPr>
          <p:cNvSpPr/>
          <p:nvPr/>
        </p:nvSpPr>
        <p:spPr>
          <a:xfrm>
            <a:off x="4796581" y="2687874"/>
            <a:ext cx="2837670" cy="565356"/>
          </a:xfrm>
          <a:prstGeom prst="rect">
            <a:avLst/>
          </a:prstGeom>
          <a:solidFill>
            <a:srgbClr val="2F559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Ⅲ</a:t>
            </a:r>
            <a:r>
              <a:rPr lang="en-US" altLang="ko-KR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결과</a:t>
            </a:r>
          </a:p>
        </p:txBody>
      </p:sp>
    </p:spTree>
    <p:extLst>
      <p:ext uri="{BB962C8B-B14F-4D97-AF65-F5344CB8AC3E}">
        <p14:creationId xmlns:p14="http://schemas.microsoft.com/office/powerpoint/2010/main" val="3715545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그림 3" descr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981" y="152874"/>
            <a:ext cx="1695417" cy="691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직선 연결선 8"/>
          <p:cNvSpPr/>
          <p:nvPr/>
        </p:nvSpPr>
        <p:spPr>
          <a:xfrm>
            <a:off x="0" y="1024401"/>
            <a:ext cx="12192000" cy="1"/>
          </a:xfrm>
          <a:prstGeom prst="line">
            <a:avLst/>
          </a:prstGeom>
          <a:ln w="38100">
            <a:solidFill>
              <a:srgbClr val="2F5597"/>
            </a:solidFill>
            <a:miter/>
          </a:ln>
        </p:spPr>
        <p:txBody>
          <a:bodyPr lIns="45719" rIns="45719"/>
          <a:lstStyle/>
          <a:p>
            <a:endParaRPr dirty="0">
              <a:latin typeface="나눔스퀘어" panose="020B0600000101010101" pitchFamily="34" charset="-127"/>
            </a:endParaRPr>
          </a:p>
        </p:txBody>
      </p:sp>
      <p:grpSp>
        <p:nvGrpSpPr>
          <p:cNvPr id="178" name="그룹 30"/>
          <p:cNvGrpSpPr/>
          <p:nvPr/>
        </p:nvGrpSpPr>
        <p:grpSpPr>
          <a:xfrm>
            <a:off x="149974" y="-56578"/>
            <a:ext cx="2048724" cy="509625"/>
            <a:chOff x="0" y="0"/>
            <a:chExt cx="2048722" cy="509623"/>
          </a:xfrm>
        </p:grpSpPr>
        <p:grpSp>
          <p:nvGrpSpPr>
            <p:cNvPr id="176" name="직사각형 31"/>
            <p:cNvGrpSpPr/>
            <p:nvPr/>
          </p:nvGrpSpPr>
          <p:grpSpPr>
            <a:xfrm>
              <a:off x="0" y="127585"/>
              <a:ext cx="381892" cy="332742"/>
              <a:chOff x="0" y="0"/>
              <a:chExt cx="381891" cy="332740"/>
            </a:xfrm>
          </p:grpSpPr>
          <p:sp>
            <p:nvSpPr>
              <p:cNvPr id="174" name="직사각형"/>
              <p:cNvSpPr/>
              <p:nvPr/>
            </p:nvSpPr>
            <p:spPr>
              <a:xfrm>
                <a:off x="0" y="36271"/>
                <a:ext cx="381892" cy="260199"/>
              </a:xfrm>
              <a:prstGeom prst="rect">
                <a:avLst/>
              </a:prstGeom>
              <a:solidFill>
                <a:srgbClr val="2F5597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  <a:latin typeface="나눔스퀘어"/>
                    <a:ea typeface="나눔스퀘어"/>
                    <a:cs typeface="나눔스퀘어"/>
                    <a:sym typeface="나눔스퀘어"/>
                  </a:defRPr>
                </a:pPr>
                <a:endParaRPr/>
              </a:p>
            </p:txBody>
          </p:sp>
          <p:sp>
            <p:nvSpPr>
              <p:cNvPr id="175" name="3"/>
              <p:cNvSpPr txBox="1"/>
              <p:nvPr/>
            </p:nvSpPr>
            <p:spPr>
              <a:xfrm>
                <a:off x="52069" y="0"/>
                <a:ext cx="277753" cy="332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  <a:latin typeface="나눔스퀘어"/>
                    <a:ea typeface="나눔스퀘어"/>
                    <a:cs typeface="나눔스퀘어"/>
                    <a:sym typeface="나눔스퀘어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sp>
          <p:nvSpPr>
            <p:cNvPr id="177" name="직사각형 32"/>
            <p:cNvSpPr txBox="1"/>
            <p:nvPr/>
          </p:nvSpPr>
          <p:spPr>
            <a:xfrm>
              <a:off x="488042" y="0"/>
              <a:ext cx="1560680" cy="509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2000">
                  <a:solidFill>
                    <a:srgbClr val="404040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lvl1pPr>
            </a:lstStyle>
            <a:p>
              <a:r>
                <a:rPr lang="ko-KR" altLang="en-US" dirty="0"/>
                <a:t>프로젝트 결과</a:t>
              </a:r>
            </a:p>
          </p:txBody>
        </p:sp>
      </p:grpSp>
      <p:sp>
        <p:nvSpPr>
          <p:cNvPr id="2" name="TextBox 29">
            <a:extLst>
              <a:ext uri="{FF2B5EF4-FFF2-40B4-BE49-F238E27FC236}">
                <a16:creationId xmlns:a16="http://schemas.microsoft.com/office/drawing/2014/main" id="{34CDA608-B4D0-6837-E253-AE566F5D9828}"/>
              </a:ext>
            </a:extLst>
          </p:cNvPr>
          <p:cNvSpPr txBox="1"/>
          <p:nvPr/>
        </p:nvSpPr>
        <p:spPr>
          <a:xfrm>
            <a:off x="195695" y="427184"/>
            <a:ext cx="86476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lvl1pPr>
          </a:lstStyle>
          <a:p>
            <a:r>
              <a:rPr lang="en-US" dirty="0"/>
              <a:t>1</a:t>
            </a:r>
            <a:r>
              <a:rPr dirty="0"/>
              <a:t>.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결과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34" name="슬라이드 번호 개체 틀 133">
            <a:extLst>
              <a:ext uri="{FF2B5EF4-FFF2-40B4-BE49-F238E27FC236}">
                <a16:creationId xmlns:a16="http://schemas.microsoft.com/office/drawing/2014/main" id="{8A08B958-924C-93E8-73A2-F4DCF6B62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33</a:t>
            </a:fld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E3EAC6B2-9899-6AC6-11D4-DFD6063AC44E}"/>
              </a:ext>
            </a:extLst>
          </p:cNvPr>
          <p:cNvSpPr/>
          <p:nvPr/>
        </p:nvSpPr>
        <p:spPr>
          <a:xfrm>
            <a:off x="6430479" y="1316126"/>
            <a:ext cx="5524498" cy="34169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EKS </a:t>
            </a:r>
            <a:r>
              <a:rPr lang="ko-KR" altLang="en-US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환경 구축 및 배포 가능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026E682-32C5-7EDC-70F6-0537694FC98D}"/>
              </a:ext>
            </a:extLst>
          </p:cNvPr>
          <p:cNvSpPr/>
          <p:nvPr/>
        </p:nvSpPr>
        <p:spPr>
          <a:xfrm>
            <a:off x="6739564" y="1769402"/>
            <a:ext cx="337894" cy="3416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Ⅰ</a:t>
            </a:r>
            <a:endParaRPr lang="ko-KR" altLang="en-US" sz="16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3BB8D-EFEF-C96C-A7BB-E456CF03D1F1}"/>
              </a:ext>
            </a:extLst>
          </p:cNvPr>
          <p:cNvSpPr txBox="1"/>
          <p:nvPr/>
        </p:nvSpPr>
        <p:spPr>
          <a:xfrm>
            <a:off x="7077457" y="1769402"/>
            <a:ext cx="1970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Terraform EKS </a:t>
            </a:r>
            <a:r>
              <a:rPr lang="ko-KR" altLang="en-US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생성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EAC6060-141F-EF6E-1DC1-FB9FEB26B032}"/>
              </a:ext>
            </a:extLst>
          </p:cNvPr>
          <p:cNvSpPr/>
          <p:nvPr/>
        </p:nvSpPr>
        <p:spPr>
          <a:xfrm>
            <a:off x="9485769" y="1769402"/>
            <a:ext cx="337894" cy="3416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16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9CAE0-9E3F-3911-BE63-7A7870A0FE36}"/>
              </a:ext>
            </a:extLst>
          </p:cNvPr>
          <p:cNvSpPr txBox="1"/>
          <p:nvPr/>
        </p:nvSpPr>
        <p:spPr>
          <a:xfrm>
            <a:off x="9766144" y="1769402"/>
            <a:ext cx="1746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ko-KR" altLang="en-US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스크립트 활용</a:t>
            </a:r>
            <a:endParaRPr lang="en-US" altLang="ko-KR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사각형: 둥근 위쪽 모서리 16">
            <a:extLst>
              <a:ext uri="{FF2B5EF4-FFF2-40B4-BE49-F238E27FC236}">
                <a16:creationId xmlns:a16="http://schemas.microsoft.com/office/drawing/2014/main" id="{04263A55-04D1-9D1B-5615-18847EF0EF1B}"/>
              </a:ext>
            </a:extLst>
          </p:cNvPr>
          <p:cNvSpPr/>
          <p:nvPr/>
        </p:nvSpPr>
        <p:spPr>
          <a:xfrm>
            <a:off x="6430477" y="3273049"/>
            <a:ext cx="5524500" cy="1697541"/>
          </a:xfrm>
          <a:prstGeom prst="round2SameRect">
            <a:avLst>
              <a:gd name="adj1" fmla="val 10016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8696FB3-B33C-A563-3419-24BCE23A9AEE}"/>
              </a:ext>
            </a:extLst>
          </p:cNvPr>
          <p:cNvSpPr/>
          <p:nvPr/>
        </p:nvSpPr>
        <p:spPr>
          <a:xfrm>
            <a:off x="6430479" y="3426900"/>
            <a:ext cx="5524498" cy="341697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CI / CD </a:t>
            </a:r>
            <a:r>
              <a:rPr lang="ko-KR" altLang="en-US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환경 구축 및 배포 가능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71DCC5B5-A498-CA41-B0B5-DE502C37A4A6}"/>
              </a:ext>
            </a:extLst>
          </p:cNvPr>
          <p:cNvSpPr/>
          <p:nvPr/>
        </p:nvSpPr>
        <p:spPr>
          <a:xfrm>
            <a:off x="318437" y="1333060"/>
            <a:ext cx="5994398" cy="3416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클라우드 및 </a:t>
            </a:r>
            <a:r>
              <a:rPr lang="en-US" altLang="ko-KR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DevOps</a:t>
            </a:r>
            <a:r>
              <a:rPr lang="ko-KR" altLang="en-US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환경 이해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E41C81AE-5627-8FE9-F2CD-000B1FC196CD}"/>
              </a:ext>
            </a:extLst>
          </p:cNvPr>
          <p:cNvSpPr/>
          <p:nvPr/>
        </p:nvSpPr>
        <p:spPr>
          <a:xfrm>
            <a:off x="397588" y="2228978"/>
            <a:ext cx="2809309" cy="10223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DF381C4E-5D79-7291-A8D3-25E2D5683FD3}"/>
              </a:ext>
            </a:extLst>
          </p:cNvPr>
          <p:cNvSpPr/>
          <p:nvPr/>
        </p:nvSpPr>
        <p:spPr>
          <a:xfrm>
            <a:off x="3319036" y="2228979"/>
            <a:ext cx="2955074" cy="10223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A035077C-975E-9644-0169-93BBEE71469C}"/>
              </a:ext>
            </a:extLst>
          </p:cNvPr>
          <p:cNvSpPr/>
          <p:nvPr/>
        </p:nvSpPr>
        <p:spPr>
          <a:xfrm>
            <a:off x="397589" y="1786336"/>
            <a:ext cx="337894" cy="3416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Ⅰ</a:t>
            </a:r>
            <a:endParaRPr lang="ko-KR" altLang="en-US" sz="16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308301-D110-4B01-5883-EE0B0E1CD9B2}"/>
              </a:ext>
            </a:extLst>
          </p:cNvPr>
          <p:cNvSpPr txBox="1"/>
          <p:nvPr/>
        </p:nvSpPr>
        <p:spPr>
          <a:xfrm>
            <a:off x="735482" y="1786336"/>
            <a:ext cx="1439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ko-KR" altLang="en-US" sz="1600" b="1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쿠버네티스</a:t>
            </a:r>
            <a:r>
              <a:rPr lang="ko-KR" altLang="en-US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이해 </a:t>
            </a:r>
            <a:r>
              <a:rPr lang="en-US" altLang="ko-KR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6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6521CC4-45C9-9312-C024-70C650F41039}"/>
              </a:ext>
            </a:extLst>
          </p:cNvPr>
          <p:cNvSpPr/>
          <p:nvPr/>
        </p:nvSpPr>
        <p:spPr>
          <a:xfrm>
            <a:off x="3378258" y="1786336"/>
            <a:ext cx="337894" cy="3416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16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6423B22-CB99-EB60-BDFE-8FD51A964C1A}"/>
              </a:ext>
            </a:extLst>
          </p:cNvPr>
          <p:cNvSpPr txBox="1"/>
          <p:nvPr/>
        </p:nvSpPr>
        <p:spPr>
          <a:xfrm>
            <a:off x="3656931" y="1818106"/>
            <a:ext cx="1707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AWS </a:t>
            </a:r>
            <a:r>
              <a:rPr lang="ko-KR" altLang="en-US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리소스 관리</a:t>
            </a:r>
            <a:endParaRPr lang="en-US" altLang="ko-KR" sz="16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9" name="화살표: 오른쪽 58">
            <a:extLst>
              <a:ext uri="{FF2B5EF4-FFF2-40B4-BE49-F238E27FC236}">
                <a16:creationId xmlns:a16="http://schemas.microsoft.com/office/drawing/2014/main" id="{D5A2FEE6-7344-7B71-092B-07EB223821AA}"/>
              </a:ext>
            </a:extLst>
          </p:cNvPr>
          <p:cNvSpPr/>
          <p:nvPr/>
        </p:nvSpPr>
        <p:spPr>
          <a:xfrm>
            <a:off x="334478" y="4903636"/>
            <a:ext cx="11620498" cy="705407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bg2">
              <a:lumMod val="2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보고서</a:t>
            </a:r>
          </a:p>
        </p:txBody>
      </p:sp>
      <p:sp>
        <p:nvSpPr>
          <p:cNvPr id="151" name="직사각형 150">
            <a:extLst>
              <a:ext uri="{FF2B5EF4-FFF2-40B4-BE49-F238E27FC236}">
                <a16:creationId xmlns:a16="http://schemas.microsoft.com/office/drawing/2014/main" id="{E4120071-6026-7F43-2969-5279A3731213}"/>
              </a:ext>
            </a:extLst>
          </p:cNvPr>
          <p:cNvSpPr/>
          <p:nvPr/>
        </p:nvSpPr>
        <p:spPr>
          <a:xfrm>
            <a:off x="397588" y="3820195"/>
            <a:ext cx="2809309" cy="10223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10384232-FCFE-CCB0-A6B4-A47B95ACA96A}"/>
              </a:ext>
            </a:extLst>
          </p:cNvPr>
          <p:cNvSpPr/>
          <p:nvPr/>
        </p:nvSpPr>
        <p:spPr>
          <a:xfrm>
            <a:off x="3319036" y="3820196"/>
            <a:ext cx="2955074" cy="10223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3" name="직사각형 152">
            <a:extLst>
              <a:ext uri="{FF2B5EF4-FFF2-40B4-BE49-F238E27FC236}">
                <a16:creationId xmlns:a16="http://schemas.microsoft.com/office/drawing/2014/main" id="{CB4D9A79-1E42-DF5C-68F7-D0A08735D9BD}"/>
              </a:ext>
            </a:extLst>
          </p:cNvPr>
          <p:cNvSpPr/>
          <p:nvPr/>
        </p:nvSpPr>
        <p:spPr>
          <a:xfrm>
            <a:off x="397589" y="3377553"/>
            <a:ext cx="337894" cy="3416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16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C338747E-1BDE-4C8D-7382-56C909FA76F6}"/>
              </a:ext>
            </a:extLst>
          </p:cNvPr>
          <p:cNvSpPr txBox="1"/>
          <p:nvPr/>
        </p:nvSpPr>
        <p:spPr>
          <a:xfrm>
            <a:off x="735482" y="3377553"/>
            <a:ext cx="1439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DevOps  </a:t>
            </a:r>
            <a:r>
              <a:rPr lang="ko-KR" altLang="en-US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보안</a:t>
            </a:r>
            <a:endParaRPr lang="en-US" altLang="ko-KR" sz="16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E84F6F2C-1347-D804-05AB-E2BA83BC714F}"/>
              </a:ext>
            </a:extLst>
          </p:cNvPr>
          <p:cNvSpPr/>
          <p:nvPr/>
        </p:nvSpPr>
        <p:spPr>
          <a:xfrm>
            <a:off x="3378258" y="3377553"/>
            <a:ext cx="337894" cy="3416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1600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BA77561E-E8B9-771F-BA15-B51055440DC1}"/>
              </a:ext>
            </a:extLst>
          </p:cNvPr>
          <p:cNvSpPr txBox="1"/>
          <p:nvPr/>
        </p:nvSpPr>
        <p:spPr>
          <a:xfrm>
            <a:off x="3656930" y="3409323"/>
            <a:ext cx="1860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altLang="ko-KR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Terraform  </a:t>
            </a:r>
            <a:r>
              <a:rPr lang="ko-KR" altLang="en-US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배포 능력 </a:t>
            </a:r>
            <a:r>
              <a:rPr lang="en-US" altLang="ko-KR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16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16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59" name="그림 158" descr="스크린샷, 사각형, 디자인이(가) 표시된 사진&#10;&#10;자동 생성된 설명">
            <a:extLst>
              <a:ext uri="{FF2B5EF4-FFF2-40B4-BE49-F238E27FC236}">
                <a16:creationId xmlns:a16="http://schemas.microsoft.com/office/drawing/2014/main" id="{4199A3EC-2584-43F3-C8E4-2DE5E76992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638" y="2094856"/>
            <a:ext cx="1300058" cy="1293646"/>
          </a:xfrm>
          <a:prstGeom prst="rect">
            <a:avLst/>
          </a:prstGeom>
        </p:spPr>
      </p:pic>
      <p:pic>
        <p:nvPicPr>
          <p:cNvPr id="160" name="Picture 20" descr="쉘 스크립트, 배치파일 만들기">
            <a:extLst>
              <a:ext uri="{FF2B5EF4-FFF2-40B4-BE49-F238E27FC236}">
                <a16:creationId xmlns:a16="http://schemas.microsoft.com/office/drawing/2014/main" id="{751A4D86-7D10-A063-F0CA-BC8C8CA5E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918" y="2136073"/>
            <a:ext cx="1534009" cy="91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05494CB6-6252-EB54-A3C2-5DC8BC824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944" y="4102381"/>
            <a:ext cx="681729" cy="6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Wazuh - Adapters | Axonius">
            <a:extLst>
              <a:ext uri="{FF2B5EF4-FFF2-40B4-BE49-F238E27FC236}">
                <a16:creationId xmlns:a16="http://schemas.microsoft.com/office/drawing/2014/main" id="{14C79F42-5C6D-96C9-3093-93D5A3AFB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502" y="4244220"/>
            <a:ext cx="807383" cy="4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4" descr="What is GitHub? — Pythia Foundations">
            <a:extLst>
              <a:ext uri="{FF2B5EF4-FFF2-40B4-BE49-F238E27FC236}">
                <a16:creationId xmlns:a16="http://schemas.microsoft.com/office/drawing/2014/main" id="{E44002A5-106C-A89C-9B71-E7F98C43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71" y="4098203"/>
            <a:ext cx="972506" cy="5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6" descr="PHPro - Jenkins en Pipeline">
            <a:extLst>
              <a:ext uri="{FF2B5EF4-FFF2-40B4-BE49-F238E27FC236}">
                <a16:creationId xmlns:a16="http://schemas.microsoft.com/office/drawing/2014/main" id="{0A1D3BB6-5DBB-5F75-E49D-6CB4D8392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47" y="3899684"/>
            <a:ext cx="961312" cy="103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8" descr="ArgoCD ApplicationsSet with Helm. This article is for people who are… | by  Maciej Przygrodzki | Medium">
            <a:extLst>
              <a:ext uri="{FF2B5EF4-FFF2-40B4-BE49-F238E27FC236}">
                <a16:creationId xmlns:a16="http://schemas.microsoft.com/office/drawing/2014/main" id="{8EDC68C3-18D9-E3D6-190C-25541199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848" y="4022223"/>
            <a:ext cx="681729" cy="73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Picture 6" descr="Slack - zeroheight">
            <a:extLst>
              <a:ext uri="{FF2B5EF4-FFF2-40B4-BE49-F238E27FC236}">
                <a16:creationId xmlns:a16="http://schemas.microsoft.com/office/drawing/2014/main" id="{429E6139-8DE4-08A8-98B6-A291AED0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109" y="4352924"/>
            <a:ext cx="842103" cy="2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14" descr="K8s Kubernetes | SUE Cloud &amp; IT | Download Price List Now">
            <a:extLst>
              <a:ext uri="{FF2B5EF4-FFF2-40B4-BE49-F238E27FC236}">
                <a16:creationId xmlns:a16="http://schemas.microsoft.com/office/drawing/2014/main" id="{0DB00336-B110-EF9E-E6D7-34C7A6220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88" y="2139578"/>
            <a:ext cx="1119308" cy="120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그림 203" descr="상징, 로고, 그래픽, 폰트이(가) 표시된 사진&#10;&#10;자동 생성된 설명">
            <a:extLst>
              <a:ext uri="{FF2B5EF4-FFF2-40B4-BE49-F238E27FC236}">
                <a16:creationId xmlns:a16="http://schemas.microsoft.com/office/drawing/2014/main" id="{87AD1C26-AA0F-C4DE-5BBF-998794A0115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1" r="-1595" b="-1093"/>
          <a:stretch/>
        </p:blipFill>
        <p:spPr>
          <a:xfrm>
            <a:off x="3306071" y="2387937"/>
            <a:ext cx="864252" cy="792768"/>
          </a:xfrm>
          <a:prstGeom prst="rect">
            <a:avLst/>
          </a:prstGeom>
        </p:spPr>
      </p:pic>
      <p:pic>
        <p:nvPicPr>
          <p:cNvPr id="205" name="Picture 10" descr="AWS] 간단한 Flask 이미지를 만들어서 ECR에 푸시하기">
            <a:extLst>
              <a:ext uri="{FF2B5EF4-FFF2-40B4-BE49-F238E27FC236}">
                <a16:creationId xmlns:a16="http://schemas.microsoft.com/office/drawing/2014/main" id="{417F92EB-6FCE-2148-B12F-5162D04F0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667" y1="44920" x2="41667" y2="44920"/>
                        <a14:foregroundMark x1="60677" y1="44652" x2="60677" y2="44652"/>
                        <a14:foregroundMark x1="32552" y1="74064" x2="32552" y2="74064"/>
                        <a14:foregroundMark x1="33073" y1="75668" x2="33073" y2="75668"/>
                        <a14:foregroundMark x1="30208" y1="75668" x2="30208" y2="75668"/>
                        <a14:foregroundMark x1="35417" y1="73797" x2="35417" y2="73797"/>
                        <a14:foregroundMark x1="37240" y1="73262" x2="37240" y2="73262"/>
                        <a14:foregroundMark x1="39583" y1="73262" x2="39583" y2="73262"/>
                        <a14:foregroundMark x1="42708" y1="72995" x2="42708" y2="72995"/>
                        <a14:foregroundMark x1="43750" y1="75401" x2="43750" y2="75401"/>
                        <a14:foregroundMark x1="42708" y1="75401" x2="42708" y2="75401"/>
                        <a14:foregroundMark x1="46875" y1="74599" x2="46875" y2="74599"/>
                        <a14:foregroundMark x1="47656" y1="73529" x2="47656" y2="73529"/>
                        <a14:foregroundMark x1="45573" y1="76738" x2="45573" y2="76738"/>
                        <a14:foregroundMark x1="49479" y1="75134" x2="49479" y2="75134"/>
                        <a14:foregroundMark x1="51823" y1="74866" x2="51823" y2="74866"/>
                        <a14:foregroundMark x1="54167" y1="74332" x2="54167" y2="74332"/>
                        <a14:foregroundMark x1="56250" y1="74064" x2="56250" y2="74064"/>
                        <a14:foregroundMark x1="60417" y1="74332" x2="60417" y2="74332"/>
                        <a14:foregroundMark x1="64583" y1="74064" x2="64583" y2="74064"/>
                        <a14:foregroundMark x1="69271" y1="74599" x2="69271" y2="74599"/>
                        <a14:foregroundMark x1="71094" y1="75668" x2="71094" y2="75668"/>
                        <a14:foregroundMark x1="60677" y1="71925" x2="60677" y2="71925"/>
                        <a14:foregroundMark x1="66406" y1="71658" x2="66406" y2="71658"/>
                        <a14:foregroundMark x1="56510" y1="75936" x2="56510" y2="75936"/>
                        <a14:foregroundMark x1="46615" y1="73262" x2="46615" y2="73262"/>
                        <a14:foregroundMark x1="39583" y1="75134" x2="39583" y2="75134"/>
                        <a14:backgroundMark x1="44792" y1="34225" x2="44792" y2="34225"/>
                        <a14:backgroundMark x1="44010" y1="37968" x2="44010" y2="37968"/>
                        <a14:backgroundMark x1="43490" y1="48396" x2="48698" y2="34759"/>
                        <a14:backgroundMark x1="41406" y1="45722" x2="41406" y2="45722"/>
                        <a14:backgroundMark x1="41667" y1="45989" x2="41667" y2="45989"/>
                        <a14:backgroundMark x1="42448" y1="45455" x2="42448" y2="45455"/>
                        <a14:backgroundMark x1="41927" y1="44920" x2="41927" y2="44920"/>
                        <a14:backgroundMark x1="41927" y1="45455" x2="41927" y2="45455"/>
                        <a14:backgroundMark x1="54427" y1="44920" x2="54427" y2="44920"/>
                        <a14:backgroundMark x1="63802" y1="44118" x2="63802" y2="44118"/>
                        <a14:backgroundMark x1="63293" y1="44652" x2="62240" y2="52406"/>
                        <a14:backgroundMark x1="63802" y1="40909" x2="63293" y2="44652"/>
                        <a14:backgroundMark x1="54271" y1="44652" x2="52865" y2="47059"/>
                        <a14:backgroundMark x1="55208" y1="43048" x2="54271" y2="44652"/>
                        <a14:backgroundMark x1="50781" y1="54545" x2="50781" y2="54545"/>
                        <a14:backgroundMark x1="50000" y1="58289" x2="50000" y2="58289"/>
                        <a14:backgroundMark x1="61458" y1="35027" x2="61458" y2="35027"/>
                        <a14:backgroundMark x1="62760" y1="34225" x2="62760" y2="34225"/>
                        <a14:backgroundMark x1="66406" y1="31551" x2="66406" y2="3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047" y="2120042"/>
            <a:ext cx="1257174" cy="131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" descr="AWS] VPC 개념, 기능 및 생성">
            <a:extLst>
              <a:ext uri="{FF2B5EF4-FFF2-40B4-BE49-F238E27FC236}">
                <a16:creationId xmlns:a16="http://schemas.microsoft.com/office/drawing/2014/main" id="{7A1A80BD-F52F-386D-6D00-5509053E6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01" y="2477466"/>
            <a:ext cx="775612" cy="52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6" descr="PHPro - Jenkins en Pipeline">
            <a:extLst>
              <a:ext uri="{FF2B5EF4-FFF2-40B4-BE49-F238E27FC236}">
                <a16:creationId xmlns:a16="http://schemas.microsoft.com/office/drawing/2014/main" id="{9334BC2D-4AA8-BB61-B4D5-63C0BD7A5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121" y="3739293"/>
            <a:ext cx="1291080" cy="12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그림 208" descr="스크린샷, 사각형, 디자인이(가) 표시된 사진&#10;&#10;자동 생성된 설명">
            <a:extLst>
              <a:ext uri="{FF2B5EF4-FFF2-40B4-BE49-F238E27FC236}">
                <a16:creationId xmlns:a16="http://schemas.microsoft.com/office/drawing/2014/main" id="{FC999E26-461A-6E28-8439-2DF744548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1" b="33577"/>
          <a:stretch/>
        </p:blipFill>
        <p:spPr>
          <a:xfrm>
            <a:off x="3393062" y="3824864"/>
            <a:ext cx="617919" cy="418996"/>
          </a:xfrm>
          <a:prstGeom prst="rect">
            <a:avLst/>
          </a:prstGeom>
        </p:spPr>
      </p:pic>
      <p:pic>
        <p:nvPicPr>
          <p:cNvPr id="210" name="Picture 14" descr="K8s Kubernetes | SUE Cloud &amp; IT | Download Price List Now">
            <a:extLst>
              <a:ext uri="{FF2B5EF4-FFF2-40B4-BE49-F238E27FC236}">
                <a16:creationId xmlns:a16="http://schemas.microsoft.com/office/drawing/2014/main" id="{656900C0-077B-B2DE-DF50-3EC4D66F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692" y="3747877"/>
            <a:ext cx="1119308" cy="120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그림 210" descr="스크린샷, 사각형, 디자인이(가) 표시된 사진&#10;&#10;자동 생성된 설명">
            <a:extLst>
              <a:ext uri="{FF2B5EF4-FFF2-40B4-BE49-F238E27FC236}">
                <a16:creationId xmlns:a16="http://schemas.microsoft.com/office/drawing/2014/main" id="{D2FF1B04-D9D5-FE5D-1B1E-DCF5F0B2F2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21" b="33577"/>
          <a:stretch/>
        </p:blipFill>
        <p:spPr>
          <a:xfrm>
            <a:off x="4814570" y="3824864"/>
            <a:ext cx="617919" cy="418996"/>
          </a:xfrm>
          <a:prstGeom prst="rect">
            <a:avLst/>
          </a:prstGeom>
        </p:spPr>
      </p:pic>
      <p:pic>
        <p:nvPicPr>
          <p:cNvPr id="217" name="Picture 6" descr="AWS Security - CloudOptics | Multi-Cloud Security &amp; Compliance Platform">
            <a:extLst>
              <a:ext uri="{FF2B5EF4-FFF2-40B4-BE49-F238E27FC236}">
                <a16:creationId xmlns:a16="http://schemas.microsoft.com/office/drawing/2014/main" id="{60E785FF-4033-2846-21D3-882A85D16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6" y="3864437"/>
            <a:ext cx="759971" cy="75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037C21BD-63C3-9B96-760E-D0FD1F34FC3E}"/>
              </a:ext>
            </a:extLst>
          </p:cNvPr>
          <p:cNvSpPr txBox="1"/>
          <p:nvPr/>
        </p:nvSpPr>
        <p:spPr>
          <a:xfrm>
            <a:off x="191802" y="4477625"/>
            <a:ext cx="14359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Security group</a:t>
            </a:r>
            <a:endParaRPr lang="ko-KR" altLang="en-US" sz="11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21" name="Picture 6" descr="Trivy: Keep your artifacts vulnerability-free | by Ayushi Rastogi | FAUN —  Developer Community 🐾">
            <a:extLst>
              <a:ext uri="{FF2B5EF4-FFF2-40B4-BE49-F238E27FC236}">
                <a16:creationId xmlns:a16="http://schemas.microsoft.com/office/drawing/2014/main" id="{3F7FAF7A-72DB-AC84-6ED8-6CAF5BD96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769" y="4038756"/>
            <a:ext cx="681729" cy="6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" name="Picture 2" descr="Wazuh - Adapters | Axonius">
            <a:extLst>
              <a:ext uri="{FF2B5EF4-FFF2-40B4-BE49-F238E27FC236}">
                <a16:creationId xmlns:a16="http://schemas.microsoft.com/office/drawing/2014/main" id="{7081AE9E-6286-59E8-DDEC-02FA290F0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27" y="4180595"/>
            <a:ext cx="807383" cy="42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3" name="그림 222">
            <a:extLst>
              <a:ext uri="{FF2B5EF4-FFF2-40B4-BE49-F238E27FC236}">
                <a16:creationId xmlns:a16="http://schemas.microsoft.com/office/drawing/2014/main" id="{47289A40-F86E-F81D-8CA5-CB38793EEC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4386" y="5619979"/>
            <a:ext cx="765381" cy="765381"/>
          </a:xfrm>
          <a:prstGeom prst="rect">
            <a:avLst/>
          </a:prstGeom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01B6D292-7D0A-2155-2770-BDCE9BC592DD}"/>
              </a:ext>
            </a:extLst>
          </p:cNvPr>
          <p:cNvSpPr txBox="1"/>
          <p:nvPr/>
        </p:nvSpPr>
        <p:spPr>
          <a:xfrm>
            <a:off x="1607750" y="5420718"/>
            <a:ext cx="10601521" cy="135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en-US" altLang="ko-KR" sz="1400" dirty="0"/>
              <a:t>DevOps </a:t>
            </a:r>
            <a:r>
              <a:rPr lang="ko-KR" altLang="en-US" sz="1400" dirty="0"/>
              <a:t>및 환경구축에 필요한 다양한 설명 보고서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en-US" altLang="ko-KR" sz="1400" dirty="0"/>
              <a:t>Terraform</a:t>
            </a:r>
            <a:r>
              <a:rPr lang="ko-KR" altLang="en-US" sz="1400" dirty="0"/>
              <a:t>을 하기 위한 과정과 </a:t>
            </a:r>
            <a:r>
              <a:rPr lang="en-US" altLang="ko-KR" sz="1400" dirty="0" err="1"/>
              <a:t>aws</a:t>
            </a:r>
            <a:r>
              <a:rPr lang="en-US" altLang="ko-KR" sz="1400" dirty="0"/>
              <a:t> </a:t>
            </a:r>
            <a:r>
              <a:rPr lang="ko-KR" altLang="en-US" sz="1400" dirty="0"/>
              <a:t>콘솔을 최대한 사용하지 않고 </a:t>
            </a:r>
            <a:r>
              <a:rPr lang="en-US" altLang="ko-KR" sz="1400" dirty="0"/>
              <a:t>EKS </a:t>
            </a:r>
            <a:r>
              <a:rPr lang="ko-KR" altLang="en-US" sz="1400" dirty="0"/>
              <a:t>서비스 환경을 구축하는 가이드 보고서 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en-US" altLang="ko-KR" sz="1400" dirty="0"/>
              <a:t>CI/CD </a:t>
            </a:r>
            <a:r>
              <a:rPr lang="ko-KR" altLang="en-US" sz="1400" dirty="0"/>
              <a:t>프로그램들도 설치 가이드 및 사용 및 코드 설명 보고서</a:t>
            </a:r>
            <a:endParaRPr lang="en-US" altLang="ko-KR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ko-KR" altLang="en-US" sz="1400" dirty="0"/>
              <a:t>다양한 트러블슈팅 해결 및 환경 </a:t>
            </a:r>
            <a:r>
              <a:rPr lang="ko-KR" altLang="en-US" sz="1400" dirty="0" err="1"/>
              <a:t>구축시</a:t>
            </a:r>
            <a:r>
              <a:rPr lang="ko-KR" altLang="en-US" sz="1400" dirty="0"/>
              <a:t> 주의 사항 정리 및 리소스 정리 보고서</a:t>
            </a:r>
            <a:endParaRPr lang="en-US" altLang="ko-KR" sz="1400" dirty="0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D21EB55E-4050-4AAE-B3F8-CCA58D9FFE10}"/>
              </a:ext>
            </a:extLst>
          </p:cNvPr>
          <p:cNvSpPr txBox="1"/>
          <p:nvPr/>
        </p:nvSpPr>
        <p:spPr>
          <a:xfrm>
            <a:off x="-170808" y="6403197"/>
            <a:ext cx="212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ko-KR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13</a:t>
            </a:r>
            <a:r>
              <a:rPr lang="ko-KR" altLang="en-US" b="1" u="sng" spc="-150" dirty="0">
                <a:solidFill>
                  <a:srgbClr val="C0000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개의  보고서</a:t>
            </a:r>
            <a:endParaRPr lang="en-US" altLang="ko-KR" b="1" u="sng" spc="-150" dirty="0">
              <a:solidFill>
                <a:srgbClr val="C0000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3C3D3C9C-BD56-18DA-DAE2-A74F045BF49F}"/>
              </a:ext>
            </a:extLst>
          </p:cNvPr>
          <p:cNvSpPr txBox="1"/>
          <p:nvPr/>
        </p:nvSpPr>
        <p:spPr>
          <a:xfrm>
            <a:off x="6454773" y="5170584"/>
            <a:ext cx="41146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00" dirty="0">
                <a:solidFill>
                  <a:schemeClr val="bg1"/>
                </a:solidFill>
                <a:hlinkClick r:id="rId20"/>
              </a:rPr>
              <a:t>https://www.notion.so/fe974bfb5e884bce91068853e74237d1?pvs=4</a:t>
            </a:r>
            <a:endParaRPr lang="ko-KR" alt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18" descr="HPO@AWS">
            <a:extLst>
              <a:ext uri="{FF2B5EF4-FFF2-40B4-BE49-F238E27FC236}">
                <a16:creationId xmlns:a16="http://schemas.microsoft.com/office/drawing/2014/main" id="{822C0007-B923-FE56-DB46-71B2006EF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10" b="97738" l="4386" r="94737">
                        <a14:foregroundMark x1="45614" y1="7692" x2="45614" y2="7692"/>
                        <a14:foregroundMark x1="4386" y1="57919" x2="4386" y2="57919"/>
                        <a14:foregroundMark x1="95175" y1="59276" x2="95175" y2="59276"/>
                        <a14:foregroundMark x1="68860" y1="95928" x2="68860" y2="95928"/>
                        <a14:foregroundMark x1="52193" y1="98190" x2="52193" y2="98190"/>
                        <a14:foregroundMark x1="49561" y1="1810" x2="49561" y2="18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708" y="2495318"/>
            <a:ext cx="536590" cy="51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4220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그림 3" descr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981" y="152874"/>
            <a:ext cx="1695417" cy="69193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직선 연결선 8"/>
          <p:cNvSpPr/>
          <p:nvPr/>
        </p:nvSpPr>
        <p:spPr>
          <a:xfrm>
            <a:off x="0" y="1024401"/>
            <a:ext cx="12192000" cy="1"/>
          </a:xfrm>
          <a:prstGeom prst="line">
            <a:avLst/>
          </a:prstGeom>
          <a:ln w="38100">
            <a:solidFill>
              <a:srgbClr val="2F5597"/>
            </a:solidFill>
            <a:miter/>
          </a:ln>
        </p:spPr>
        <p:txBody>
          <a:bodyPr lIns="45719" rIns="45719"/>
          <a:lstStyle/>
          <a:p>
            <a:endParaRPr dirty="0">
              <a:latin typeface="나눔스퀘어" panose="020B0600000101010101" pitchFamily="34" charset="-127"/>
            </a:endParaRPr>
          </a:p>
        </p:txBody>
      </p:sp>
      <p:sp>
        <p:nvSpPr>
          <p:cNvPr id="134" name="슬라이드 번호 개체 틀 133">
            <a:extLst>
              <a:ext uri="{FF2B5EF4-FFF2-40B4-BE49-F238E27FC236}">
                <a16:creationId xmlns:a16="http://schemas.microsoft.com/office/drawing/2014/main" id="{8A08B958-924C-93E8-73A2-F4DCF6B62E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34</a:t>
            </a:fld>
            <a:endParaRPr lang="ko-KR" altLang="en-US"/>
          </a:p>
        </p:txBody>
      </p:sp>
      <p:grpSp>
        <p:nvGrpSpPr>
          <p:cNvPr id="3" name="그룹 30">
            <a:extLst>
              <a:ext uri="{FF2B5EF4-FFF2-40B4-BE49-F238E27FC236}">
                <a16:creationId xmlns:a16="http://schemas.microsoft.com/office/drawing/2014/main" id="{4C8A2375-6432-FBCF-EC0E-ABD858DE031F}"/>
              </a:ext>
            </a:extLst>
          </p:cNvPr>
          <p:cNvGrpSpPr/>
          <p:nvPr/>
        </p:nvGrpSpPr>
        <p:grpSpPr>
          <a:xfrm>
            <a:off x="149974" y="-56578"/>
            <a:ext cx="2048724" cy="509625"/>
            <a:chOff x="0" y="0"/>
            <a:chExt cx="2048722" cy="509623"/>
          </a:xfrm>
        </p:grpSpPr>
        <p:grpSp>
          <p:nvGrpSpPr>
            <p:cNvPr id="5" name="직사각형 31">
              <a:extLst>
                <a:ext uri="{FF2B5EF4-FFF2-40B4-BE49-F238E27FC236}">
                  <a16:creationId xmlns:a16="http://schemas.microsoft.com/office/drawing/2014/main" id="{728A5C09-AA54-6AB7-500D-3360FC5B7BD8}"/>
                </a:ext>
              </a:extLst>
            </p:cNvPr>
            <p:cNvGrpSpPr/>
            <p:nvPr/>
          </p:nvGrpSpPr>
          <p:grpSpPr>
            <a:xfrm>
              <a:off x="0" y="127585"/>
              <a:ext cx="381892" cy="332742"/>
              <a:chOff x="0" y="0"/>
              <a:chExt cx="381891" cy="332740"/>
            </a:xfrm>
          </p:grpSpPr>
          <p:sp>
            <p:nvSpPr>
              <p:cNvPr id="7" name="직사각형">
                <a:extLst>
                  <a:ext uri="{FF2B5EF4-FFF2-40B4-BE49-F238E27FC236}">
                    <a16:creationId xmlns:a16="http://schemas.microsoft.com/office/drawing/2014/main" id="{17143B7B-5212-3651-35CF-7AA14722AF8E}"/>
                  </a:ext>
                </a:extLst>
              </p:cNvPr>
              <p:cNvSpPr/>
              <p:nvPr/>
            </p:nvSpPr>
            <p:spPr>
              <a:xfrm>
                <a:off x="0" y="36271"/>
                <a:ext cx="381892" cy="260199"/>
              </a:xfrm>
              <a:prstGeom prst="rect">
                <a:avLst/>
              </a:prstGeom>
              <a:solidFill>
                <a:srgbClr val="2F5597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  <a:latin typeface="나눔스퀘어"/>
                    <a:ea typeface="나눔스퀘어"/>
                    <a:cs typeface="나눔스퀘어"/>
                    <a:sym typeface="나눔스퀘어"/>
                  </a:defRPr>
                </a:pPr>
                <a:endParaRPr/>
              </a:p>
            </p:txBody>
          </p:sp>
          <p:sp>
            <p:nvSpPr>
              <p:cNvPr id="8" name="3">
                <a:extLst>
                  <a:ext uri="{FF2B5EF4-FFF2-40B4-BE49-F238E27FC236}">
                    <a16:creationId xmlns:a16="http://schemas.microsoft.com/office/drawing/2014/main" id="{2D72F934-C7DD-817F-E192-71DFB4D74631}"/>
                  </a:ext>
                </a:extLst>
              </p:cNvPr>
              <p:cNvSpPr txBox="1"/>
              <p:nvPr/>
            </p:nvSpPr>
            <p:spPr>
              <a:xfrm>
                <a:off x="52069" y="0"/>
                <a:ext cx="277753" cy="3327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600">
                    <a:solidFill>
                      <a:srgbClr val="FFFFFF"/>
                    </a:solidFill>
                    <a:latin typeface="나눔스퀘어"/>
                    <a:ea typeface="나눔스퀘어"/>
                    <a:cs typeface="나눔스퀘어"/>
                    <a:sym typeface="나눔스퀘어"/>
                  </a:defRPr>
                </a:lvl1pPr>
              </a:lstStyle>
              <a:p>
                <a:r>
                  <a:t>3</a:t>
                </a:r>
              </a:p>
            </p:txBody>
          </p:sp>
        </p:grpSp>
        <p:sp>
          <p:nvSpPr>
            <p:cNvPr id="6" name="직사각형 32">
              <a:extLst>
                <a:ext uri="{FF2B5EF4-FFF2-40B4-BE49-F238E27FC236}">
                  <a16:creationId xmlns:a16="http://schemas.microsoft.com/office/drawing/2014/main" id="{590AD3A8-B00B-C0D8-4F7C-B5269B5202AF}"/>
                </a:ext>
              </a:extLst>
            </p:cNvPr>
            <p:cNvSpPr txBox="1"/>
            <p:nvPr/>
          </p:nvSpPr>
          <p:spPr>
            <a:xfrm>
              <a:off x="488042" y="0"/>
              <a:ext cx="1560680" cy="5096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lnSpc>
                  <a:spcPct val="150000"/>
                </a:lnSpc>
                <a:defRPr sz="2000">
                  <a:solidFill>
                    <a:srgbClr val="404040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lvl1pPr>
            </a:lstStyle>
            <a:p>
              <a:r>
                <a:rPr lang="ko-KR" altLang="en-US" dirty="0"/>
                <a:t>프로젝트 결과</a:t>
              </a:r>
            </a:p>
          </p:txBody>
        </p:sp>
      </p:grpSp>
      <p:sp>
        <p:nvSpPr>
          <p:cNvPr id="9" name="TextBox 29">
            <a:extLst>
              <a:ext uri="{FF2B5EF4-FFF2-40B4-BE49-F238E27FC236}">
                <a16:creationId xmlns:a16="http://schemas.microsoft.com/office/drawing/2014/main" id="{3798F889-544C-E087-7593-6DF76DC119E3}"/>
              </a:ext>
            </a:extLst>
          </p:cNvPr>
          <p:cNvSpPr txBox="1"/>
          <p:nvPr/>
        </p:nvSpPr>
        <p:spPr>
          <a:xfrm>
            <a:off x="195695" y="427184"/>
            <a:ext cx="86476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8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lvl1pPr>
          </a:lstStyle>
          <a:p>
            <a:r>
              <a:rPr lang="en-US" dirty="0"/>
              <a:t>2</a:t>
            </a:r>
            <a:r>
              <a:t>. </a:t>
            </a:r>
            <a:r>
              <a: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향후 수행 계획</a:t>
            </a:r>
            <a:endParaRPr lang="en-US" altLang="ko-KR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A5D80BF5-0A29-34AA-4351-327F0E770EE5}"/>
              </a:ext>
            </a:extLst>
          </p:cNvPr>
          <p:cNvSpPr/>
          <p:nvPr/>
        </p:nvSpPr>
        <p:spPr>
          <a:xfrm>
            <a:off x="1958588" y="2127652"/>
            <a:ext cx="3571503" cy="430316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6FF49EDD-AD98-F4F5-F63A-14701F152E6B}"/>
              </a:ext>
            </a:extLst>
          </p:cNvPr>
          <p:cNvGrpSpPr/>
          <p:nvPr/>
        </p:nvGrpSpPr>
        <p:grpSpPr>
          <a:xfrm>
            <a:off x="2226998" y="1852500"/>
            <a:ext cx="3034681" cy="550304"/>
            <a:chOff x="1371599" y="1098399"/>
            <a:chExt cx="3565423" cy="550304"/>
          </a:xfrm>
        </p:grpSpPr>
        <p:sp>
          <p:nvSpPr>
            <p:cNvPr id="28" name="직사각형 9">
              <a:extLst>
                <a:ext uri="{FF2B5EF4-FFF2-40B4-BE49-F238E27FC236}">
                  <a16:creationId xmlns:a16="http://schemas.microsoft.com/office/drawing/2014/main" id="{144C3706-4BF2-3EE2-1EBA-8E451BCE3995}"/>
                </a:ext>
              </a:extLst>
            </p:cNvPr>
            <p:cNvSpPr/>
            <p:nvPr/>
          </p:nvSpPr>
          <p:spPr>
            <a:xfrm>
              <a:off x="1371599" y="1139076"/>
              <a:ext cx="3565423" cy="509627"/>
            </a:xfrm>
            <a:prstGeom prst="rect">
              <a:avLst/>
            </a:prstGeom>
            <a:solidFill>
              <a:srgbClr val="2F5597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EB9AED56-5100-39E5-C152-79461C3EBEDF}"/>
                </a:ext>
              </a:extLst>
            </p:cNvPr>
            <p:cNvSpPr txBox="1"/>
            <p:nvPr/>
          </p:nvSpPr>
          <p:spPr>
            <a:xfrm>
              <a:off x="2199830" y="1098399"/>
              <a:ext cx="1908968" cy="5096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lvl1pPr>
            </a:lstStyle>
            <a:p>
              <a:pPr algn="ctr"/>
              <a:r>
                <a:rPr lang="ko-KR" altLang="en-US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 활용</a:t>
              </a:r>
            </a:p>
          </p:txBody>
        </p:sp>
      </p:grp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6E95AE8-9844-194B-8A51-CDF0A87130FE}"/>
              </a:ext>
            </a:extLst>
          </p:cNvPr>
          <p:cNvSpPr/>
          <p:nvPr/>
        </p:nvSpPr>
        <p:spPr>
          <a:xfrm>
            <a:off x="7057627" y="2127652"/>
            <a:ext cx="3571503" cy="4291225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44A759D-AA4F-5E93-CF2C-1DCAF786BA97}"/>
              </a:ext>
            </a:extLst>
          </p:cNvPr>
          <p:cNvGrpSpPr/>
          <p:nvPr/>
        </p:nvGrpSpPr>
        <p:grpSpPr>
          <a:xfrm>
            <a:off x="7326037" y="1852500"/>
            <a:ext cx="3034681" cy="550304"/>
            <a:chOff x="1371599" y="1098399"/>
            <a:chExt cx="3565423" cy="550304"/>
          </a:xfrm>
        </p:grpSpPr>
        <p:sp>
          <p:nvSpPr>
            <p:cNvPr id="32" name="직사각형 9">
              <a:extLst>
                <a:ext uri="{FF2B5EF4-FFF2-40B4-BE49-F238E27FC236}">
                  <a16:creationId xmlns:a16="http://schemas.microsoft.com/office/drawing/2014/main" id="{41271FE2-C053-49FF-8112-ADE89E211BF6}"/>
                </a:ext>
              </a:extLst>
            </p:cNvPr>
            <p:cNvSpPr/>
            <p:nvPr/>
          </p:nvSpPr>
          <p:spPr>
            <a:xfrm>
              <a:off x="1371599" y="1139076"/>
              <a:ext cx="3565423" cy="509627"/>
            </a:xfrm>
            <a:prstGeom prst="rect">
              <a:avLst/>
            </a:prstGeom>
            <a:solidFill>
              <a:srgbClr val="2F5597"/>
            </a:solidFill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/>
            </a:p>
          </p:txBody>
        </p:sp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1ADC9FAA-03A2-A605-05F9-978402F5AAAF}"/>
                </a:ext>
              </a:extLst>
            </p:cNvPr>
            <p:cNvSpPr txBox="1"/>
            <p:nvPr/>
          </p:nvSpPr>
          <p:spPr>
            <a:xfrm>
              <a:off x="2237496" y="1098399"/>
              <a:ext cx="1833634" cy="5096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lvl1pPr>
            </a:lstStyle>
            <a:p>
              <a:pPr algn="ctr"/>
              <a:r>
                <a:rPr lang="ko-KR" altLang="en-US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보완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ED4D9C8-5DE4-98F4-CF2A-6DD8E0B7DDE8}"/>
              </a:ext>
            </a:extLst>
          </p:cNvPr>
          <p:cNvSpPr txBox="1"/>
          <p:nvPr/>
        </p:nvSpPr>
        <p:spPr>
          <a:xfrm>
            <a:off x="7233631" y="4058237"/>
            <a:ext cx="3395499" cy="22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ko-KR" altLang="en-US" sz="2400" dirty="0"/>
              <a:t>보고서 내용 일부 추가</a:t>
            </a:r>
            <a:endParaRPr lang="en-US" altLang="ko-K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en-US" altLang="ko-KR" sz="2400" dirty="0" err="1"/>
              <a:t>Wazuh</a:t>
            </a:r>
            <a:r>
              <a:rPr lang="en-US" altLang="ko-KR" sz="2400" dirty="0"/>
              <a:t> ELK </a:t>
            </a:r>
            <a:r>
              <a:rPr lang="ko-KR" altLang="en-US" sz="2400" dirty="0"/>
              <a:t>구현</a:t>
            </a:r>
            <a:endParaRPr lang="en-US" altLang="ko-K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ko-KR" altLang="en-US" sz="2400" dirty="0"/>
              <a:t>배치스크립트 최소화</a:t>
            </a:r>
            <a:endParaRPr lang="en-US" altLang="ko-K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endParaRPr lang="en-US" altLang="ko-KR" sz="2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0E343AF-5089-4F12-5190-AED1B9CBA9AD}"/>
              </a:ext>
            </a:extLst>
          </p:cNvPr>
          <p:cNvSpPr txBox="1"/>
          <p:nvPr/>
        </p:nvSpPr>
        <p:spPr>
          <a:xfrm>
            <a:off x="2068379" y="3774125"/>
            <a:ext cx="3461712" cy="2255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ko-KR" altLang="en-US" sz="2400" dirty="0"/>
              <a:t>다양한 프로젝트에 접목 </a:t>
            </a:r>
            <a:endParaRPr lang="en-US" altLang="ko-K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ko-KR" altLang="en-US" sz="2400" dirty="0"/>
              <a:t>취업 시장에 적용</a:t>
            </a:r>
            <a:endParaRPr lang="en-US" altLang="ko-K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ko-KR" altLang="en-US" sz="2400" dirty="0"/>
              <a:t>컨퍼런스 발표 등등</a:t>
            </a:r>
            <a:endParaRPr lang="en-US" altLang="ko-KR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lang="en-US" altLang="ko-KR" sz="2400" dirty="0"/>
              <a:t>Aws </a:t>
            </a:r>
            <a:r>
              <a:rPr lang="ko-KR" altLang="en-US" sz="2400" dirty="0"/>
              <a:t>관련 자격증</a:t>
            </a:r>
            <a:endParaRPr lang="en-US" altLang="ko-KR" sz="2400" dirty="0"/>
          </a:p>
        </p:txBody>
      </p:sp>
      <p:pic>
        <p:nvPicPr>
          <p:cNvPr id="55" name="그림 54">
            <a:extLst>
              <a:ext uri="{FF2B5EF4-FFF2-40B4-BE49-F238E27FC236}">
                <a16:creationId xmlns:a16="http://schemas.microsoft.com/office/drawing/2014/main" id="{A92FBB52-C4B8-2050-15BE-73DA5888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1176" y="2670875"/>
            <a:ext cx="1023324" cy="1023324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018461A2-7B67-5FB1-F870-8B692758E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093" y="2550723"/>
            <a:ext cx="1263628" cy="12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71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60D4A04E-6214-4FB2-AE8B-93B4CDC4311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93E263C2-353C-4D93-8088-D7278F1C68FB}"/>
                </a:ext>
              </a:extLst>
            </p:cNvPr>
            <p:cNvSpPr/>
            <p:nvPr/>
          </p:nvSpPr>
          <p:spPr>
            <a:xfrm flipV="1">
              <a:off x="0" y="0"/>
              <a:ext cx="12192000" cy="6858000"/>
            </a:xfrm>
            <a:prstGeom prst="rect">
              <a:avLst/>
            </a:prstGeom>
            <a:solidFill>
              <a:srgbClr val="2B4D89"/>
            </a:solidFill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711D2197-818B-4ACE-9D60-362BDA844DBB}"/>
                </a:ext>
              </a:extLst>
            </p:cNvPr>
            <p:cNvSpPr/>
            <p:nvPr/>
          </p:nvSpPr>
          <p:spPr>
            <a:xfrm flipV="1">
              <a:off x="292100" y="342900"/>
              <a:ext cx="11595100" cy="61722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49400" y="2038107"/>
            <a:ext cx="100896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발표 </a:t>
            </a:r>
            <a:r>
              <a:rPr lang="ko-KR" altLang="en-US" sz="6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들어주셔서</a:t>
            </a:r>
            <a:r>
              <a:rPr lang="ko-KR" alt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감사합니다</a:t>
            </a:r>
            <a:r>
              <a:rPr lang="en-US" altLang="ko-KR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6600" b="1" dirty="0">
              <a:solidFill>
                <a:schemeClr val="tx1">
                  <a:lumMod val="75000"/>
                  <a:lumOff val="2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A4CB284-DFC6-F801-A339-D7BC37C8E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12" y="3635965"/>
            <a:ext cx="1695416" cy="6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6C95E4C-CE49-A5B4-FBAC-375865046C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092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직사각형 55">
            <a:extLst>
              <a:ext uri="{FF2B5EF4-FFF2-40B4-BE49-F238E27FC236}">
                <a16:creationId xmlns:a16="http://schemas.microsoft.com/office/drawing/2014/main" id="{1EE67FEB-79C8-F4B9-7344-75C0B9D12742}"/>
              </a:ext>
            </a:extLst>
          </p:cNvPr>
          <p:cNvSpPr/>
          <p:nvPr/>
        </p:nvSpPr>
        <p:spPr>
          <a:xfrm>
            <a:off x="531866" y="3946365"/>
            <a:ext cx="11128265" cy="26104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E4AF3A85-7E72-9ED5-5659-989AF997EB72}"/>
              </a:ext>
            </a:extLst>
          </p:cNvPr>
          <p:cNvSpPr/>
          <p:nvPr/>
        </p:nvSpPr>
        <p:spPr>
          <a:xfrm>
            <a:off x="531865" y="3852526"/>
            <a:ext cx="3472768" cy="25203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노션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&amp; </a:t>
            </a:r>
            <a:r>
              <a:rPr lang="en-US" altLang="ko-KR" b="1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github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프로젝트 관리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F5BD28E7-620C-0B84-B88D-35D3C6BF6E8C}"/>
              </a:ext>
            </a:extLst>
          </p:cNvPr>
          <p:cNvSpPr/>
          <p:nvPr/>
        </p:nvSpPr>
        <p:spPr>
          <a:xfrm>
            <a:off x="531867" y="1168147"/>
            <a:ext cx="11128264" cy="26104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팀 소개 및 프로젝트 관리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E63D3649-34E9-7150-FC82-DBA859FFC765}"/>
              </a:ext>
            </a:extLst>
          </p:cNvPr>
          <p:cNvSpPr/>
          <p:nvPr/>
        </p:nvSpPr>
        <p:spPr>
          <a:xfrm>
            <a:off x="531866" y="1074308"/>
            <a:ext cx="3472768" cy="25203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명으로 구성 </a:t>
            </a: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D70259B1-7197-047B-33E1-2E5A970CFA81}"/>
              </a:ext>
            </a:extLst>
          </p:cNvPr>
          <p:cNvGrpSpPr/>
          <p:nvPr/>
        </p:nvGrpSpPr>
        <p:grpSpPr>
          <a:xfrm>
            <a:off x="1448396" y="1444276"/>
            <a:ext cx="1717704" cy="2216979"/>
            <a:chOff x="5371796" y="1444276"/>
            <a:chExt cx="1717704" cy="2216979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E74F4E85-5A39-0D61-CD09-C4ADCF348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71796" y="1444276"/>
              <a:ext cx="1717704" cy="18403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A8A2B9-254A-E421-3338-A938360794C9}"/>
                </a:ext>
              </a:extLst>
            </p:cNvPr>
            <p:cNvSpPr txBox="1"/>
            <p:nvPr/>
          </p:nvSpPr>
          <p:spPr>
            <a:xfrm>
              <a:off x="5852343" y="3291923"/>
              <a:ext cx="10910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latin typeface="나눔스퀘어" panose="020B0600000101010101" pitchFamily="34" charset="-127"/>
                  <a:ea typeface="나눔스퀘어" panose="020B0600000101010101" pitchFamily="34" charset="-127"/>
                </a:rPr>
                <a:t>우제혁</a:t>
              </a:r>
            </a:p>
          </p:txBody>
        </p:sp>
      </p:grp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3178338E-64F2-5BC9-B7B1-5EB4ED296BD3}"/>
              </a:ext>
            </a:extLst>
          </p:cNvPr>
          <p:cNvGrpSpPr/>
          <p:nvPr/>
        </p:nvGrpSpPr>
        <p:grpSpPr>
          <a:xfrm>
            <a:off x="3974025" y="1479174"/>
            <a:ext cx="1687462" cy="2151735"/>
            <a:chOff x="9251520" y="1479174"/>
            <a:chExt cx="1687462" cy="215173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9F53A6-0D9B-1102-01A7-5C0417E19F53}"/>
                </a:ext>
              </a:extLst>
            </p:cNvPr>
            <p:cNvSpPr txBox="1"/>
            <p:nvPr/>
          </p:nvSpPr>
          <p:spPr>
            <a:xfrm>
              <a:off x="9690198" y="3261577"/>
              <a:ext cx="1091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>
                  <a:latin typeface="나눔스퀘어" panose="020B0600000101010101" pitchFamily="34" charset="-127"/>
                  <a:ea typeface="나눔스퀘어" panose="020B0600000101010101" pitchFamily="34" charset="-127"/>
                </a:rPr>
                <a:t>이정호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6EEC51A-8839-CA1A-F43A-418F94979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5781"/>
            <a:stretch/>
          </p:blipFill>
          <p:spPr>
            <a:xfrm>
              <a:off x="9251520" y="1479174"/>
              <a:ext cx="1687462" cy="1799307"/>
            </a:xfrm>
            <a:prstGeom prst="rect">
              <a:avLst/>
            </a:prstGeom>
          </p:spPr>
        </p:pic>
      </p:grpSp>
      <p:pic>
        <p:nvPicPr>
          <p:cNvPr id="6" name="그림 5">
            <a:extLst>
              <a:ext uri="{FF2B5EF4-FFF2-40B4-BE49-F238E27FC236}">
                <a16:creationId xmlns:a16="http://schemas.microsoft.com/office/drawing/2014/main" id="{C4C6EA70-9367-B90A-BC3B-CB080B594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43" y="4269867"/>
            <a:ext cx="3116648" cy="212723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4821B6C7-AB17-1B58-2400-E94ACCA23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2703" y="4368267"/>
            <a:ext cx="4018288" cy="16583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680E54-A487-3AD3-5D9A-929C15D1E0A1}"/>
              </a:ext>
            </a:extLst>
          </p:cNvPr>
          <p:cNvSpPr txBox="1"/>
          <p:nvPr/>
        </p:nvSpPr>
        <p:spPr>
          <a:xfrm>
            <a:off x="6996701" y="6320159"/>
            <a:ext cx="489099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05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https://www.notion.so/DevOps-571b05b60b4e408e989aa44c3a423253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683F7C-8524-1732-1806-046CFD64C1B4}"/>
              </a:ext>
            </a:extLst>
          </p:cNvPr>
          <p:cNvSpPr txBox="1"/>
          <p:nvPr/>
        </p:nvSpPr>
        <p:spPr>
          <a:xfrm>
            <a:off x="6678751" y="3283482"/>
            <a:ext cx="109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이종엽</a:t>
            </a:r>
            <a:endParaRPr lang="ko-KR" altLang="en-US" b="1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F351F294-C965-24A0-75EC-C1C3F7760D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798" r="6798"/>
          <a:stretch/>
        </p:blipFill>
        <p:spPr>
          <a:xfrm>
            <a:off x="6223849" y="1479174"/>
            <a:ext cx="1810541" cy="1845229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0EA7328-4C7C-C65F-C151-D91AA5F84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855F594-0C3E-9EF5-47FB-0A6FDEBE97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9428" y="1469980"/>
            <a:ext cx="1993623" cy="18085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172353-0192-E4A8-622D-18D5B44E9F8C}"/>
              </a:ext>
            </a:extLst>
          </p:cNvPr>
          <p:cNvSpPr txBox="1"/>
          <p:nvPr/>
        </p:nvSpPr>
        <p:spPr>
          <a:xfrm>
            <a:off x="9434056" y="3283482"/>
            <a:ext cx="1091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김채원</a:t>
            </a:r>
            <a:endParaRPr lang="ko-KR" altLang="en-US" b="1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BC2329E4-794C-7170-54C7-014CFD292B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8311"/>
          <a:stretch/>
        </p:blipFill>
        <p:spPr>
          <a:xfrm>
            <a:off x="8648029" y="4522130"/>
            <a:ext cx="2795064" cy="13229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8021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직사각형 53">
            <a:extLst>
              <a:ext uri="{FF2B5EF4-FFF2-40B4-BE49-F238E27FC236}">
                <a16:creationId xmlns:a16="http://schemas.microsoft.com/office/drawing/2014/main" id="{F5BD28E7-620C-0B84-B88D-35D3C6BF6E8C}"/>
              </a:ext>
            </a:extLst>
          </p:cNvPr>
          <p:cNvSpPr/>
          <p:nvPr/>
        </p:nvSpPr>
        <p:spPr>
          <a:xfrm>
            <a:off x="531867" y="1168146"/>
            <a:ext cx="11128264" cy="532472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팀 소개 및 프로젝트 관리</a:t>
            </a: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E63D3649-34E9-7150-FC82-DBA859FFC765}"/>
              </a:ext>
            </a:extLst>
          </p:cNvPr>
          <p:cNvSpPr/>
          <p:nvPr/>
        </p:nvSpPr>
        <p:spPr>
          <a:xfrm>
            <a:off x="531866" y="1074308"/>
            <a:ext cx="3472768" cy="252033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학교 지원 성공</a:t>
            </a:r>
            <a:r>
              <a:rPr lang="en-US" altLang="ko-KR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!!!</a:t>
            </a:r>
            <a:endParaRPr lang="ko-KR" altLang="en-US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0EA7328-4C7C-C65F-C151-D91AA5F84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5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8DE08A8-0961-8B3C-32C1-CAFB603F3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549" y="3837932"/>
            <a:ext cx="8225016" cy="245036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82775B-5707-0165-A218-FC5506AA2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271" y="1434165"/>
            <a:ext cx="4475294" cy="21711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932A3-998C-C86B-74DE-CC6D45CCB977}"/>
              </a:ext>
            </a:extLst>
          </p:cNvPr>
          <p:cNvSpPr txBox="1"/>
          <p:nvPr/>
        </p:nvSpPr>
        <p:spPr>
          <a:xfrm>
            <a:off x="2335399" y="2482251"/>
            <a:ext cx="3338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12</a:t>
            </a:r>
            <a:r>
              <a:rPr lang="ko-KR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월 클라우드 서비스 사용 비용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702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D5CB2FFC-1FC4-3295-4D7F-3EFF766B5524}"/>
              </a:ext>
            </a:extLst>
          </p:cNvPr>
          <p:cNvSpPr/>
          <p:nvPr/>
        </p:nvSpPr>
        <p:spPr>
          <a:xfrm flipV="1">
            <a:off x="592296" y="1179719"/>
            <a:ext cx="10958019" cy="613010"/>
          </a:xfrm>
          <a:prstGeom prst="rect">
            <a:avLst/>
          </a:prstGeom>
          <a:solidFill>
            <a:srgbClr val="2B4D89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06635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637B32C-0580-BBDB-E27A-C44E39D954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10" name="Picture 2" descr="데브옵스 DevOps란 무엇일까요? : 네이버 블로그">
            <a:extLst>
              <a:ext uri="{FF2B5EF4-FFF2-40B4-BE49-F238E27FC236}">
                <a16:creationId xmlns:a16="http://schemas.microsoft.com/office/drawing/2014/main" id="{BC572AE0-74A7-968F-BDE4-B4844B691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1" y="3337225"/>
            <a:ext cx="3314497" cy="1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0D4D39D4-CDF4-81EA-420B-423E2A31BA2C}"/>
              </a:ext>
            </a:extLst>
          </p:cNvPr>
          <p:cNvSpPr/>
          <p:nvPr/>
        </p:nvSpPr>
        <p:spPr>
          <a:xfrm>
            <a:off x="3784246" y="2443207"/>
            <a:ext cx="8066833" cy="4049668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779275ED-A1CB-3B46-71D6-AC18E3D159C4}"/>
              </a:ext>
            </a:extLst>
          </p:cNvPr>
          <p:cNvSpPr/>
          <p:nvPr/>
        </p:nvSpPr>
        <p:spPr>
          <a:xfrm>
            <a:off x="5856380" y="2522430"/>
            <a:ext cx="5743808" cy="5037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B35B9-75F4-613B-CBC1-1BC6F99851ED}"/>
              </a:ext>
            </a:extLst>
          </p:cNvPr>
          <p:cNvSpPr txBox="1"/>
          <p:nvPr/>
        </p:nvSpPr>
        <p:spPr>
          <a:xfrm>
            <a:off x="5919657" y="2641131"/>
            <a:ext cx="5630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작업 속도가 </a:t>
            </a:r>
            <a:r>
              <a:rPr lang="ko-KR" altLang="en-US" sz="1200" dirty="0" err="1"/>
              <a:t>빨라짐</a:t>
            </a:r>
            <a:r>
              <a:rPr lang="en-US" altLang="ko-KR" sz="1200" dirty="0"/>
              <a:t>, </a:t>
            </a:r>
            <a:r>
              <a:rPr lang="ko-KR" altLang="en-US" sz="1200" dirty="0"/>
              <a:t>시장 변화에 더 잘 적응</a:t>
            </a:r>
            <a:r>
              <a:rPr lang="en-US" altLang="ko-KR" sz="1200" dirty="0"/>
              <a:t>,</a:t>
            </a:r>
            <a:r>
              <a:rPr lang="ko-KR" altLang="en-US" sz="1200" dirty="0"/>
              <a:t> 효율적으로 비즈니스 성과를 창출</a:t>
            </a:r>
            <a:endParaRPr lang="ko-KR" altLang="en-US" sz="12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DB5045A4-7C83-C1C0-5469-A4906C71D4E5}"/>
              </a:ext>
            </a:extLst>
          </p:cNvPr>
          <p:cNvGrpSpPr/>
          <p:nvPr/>
        </p:nvGrpSpPr>
        <p:grpSpPr>
          <a:xfrm>
            <a:off x="3997369" y="2641131"/>
            <a:ext cx="1554612" cy="499280"/>
            <a:chOff x="356759" y="2517891"/>
            <a:chExt cx="1924924" cy="499280"/>
          </a:xfrm>
          <a:solidFill>
            <a:schemeClr val="tx2">
              <a:lumMod val="75000"/>
            </a:schemeClr>
          </a:solidFill>
        </p:grpSpPr>
        <p:sp>
          <p:nvSpPr>
            <p:cNvPr id="17" name="직사각형 9">
              <a:extLst>
                <a:ext uri="{FF2B5EF4-FFF2-40B4-BE49-F238E27FC236}">
                  <a16:creationId xmlns:a16="http://schemas.microsoft.com/office/drawing/2014/main" id="{D869E482-788A-FDB3-6A50-5B26BB0F4F62}"/>
                </a:ext>
              </a:extLst>
            </p:cNvPr>
            <p:cNvSpPr/>
            <p:nvPr/>
          </p:nvSpPr>
          <p:spPr>
            <a:xfrm>
              <a:off x="356759" y="2517891"/>
              <a:ext cx="1924924" cy="499280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E12C38-974D-553A-69CD-786914978CB3}"/>
                </a:ext>
              </a:extLst>
            </p:cNvPr>
            <p:cNvSpPr txBox="1"/>
            <p:nvPr/>
          </p:nvSpPr>
          <p:spPr>
            <a:xfrm>
              <a:off x="470200" y="2567476"/>
              <a:ext cx="1659619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</a:rPr>
                <a:t>속도</a:t>
              </a:r>
              <a:endPara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60C7F82B-662B-B5CF-5563-FF2D5A0122C8}"/>
              </a:ext>
            </a:extLst>
          </p:cNvPr>
          <p:cNvGrpSpPr/>
          <p:nvPr/>
        </p:nvGrpSpPr>
        <p:grpSpPr>
          <a:xfrm>
            <a:off x="5844814" y="3214935"/>
            <a:ext cx="5743808" cy="653947"/>
            <a:chOff x="3439040" y="4141553"/>
            <a:chExt cx="7557982" cy="653947"/>
          </a:xfrm>
        </p:grpSpPr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2C60DC4C-B898-B1D0-16F4-608A99954D3E}"/>
                </a:ext>
              </a:extLst>
            </p:cNvPr>
            <p:cNvSpPr/>
            <p:nvPr/>
          </p:nvSpPr>
          <p:spPr>
            <a:xfrm>
              <a:off x="3439040" y="4141553"/>
              <a:ext cx="7557982" cy="65394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5B868E2-37C9-7675-62E3-AAFFC4A4A840}"/>
                </a:ext>
              </a:extLst>
            </p:cNvPr>
            <p:cNvSpPr txBox="1"/>
            <p:nvPr/>
          </p:nvSpPr>
          <p:spPr>
            <a:xfrm>
              <a:off x="3502317" y="4260608"/>
              <a:ext cx="7408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애플리케이션 업데이트와 인프라 변경의 품질 보장</a:t>
              </a:r>
              <a:r>
                <a:rPr lang="en-US" altLang="ko-KR" sz="1200" dirty="0"/>
                <a:t>, </a:t>
              </a:r>
            </a:p>
            <a:p>
              <a:r>
                <a:rPr lang="ko-KR" altLang="en-US" sz="1200" dirty="0"/>
                <a:t>지속적으로 변경 사항이 제대로 안전하게 작동하는지 테스트 가능</a:t>
              </a:r>
              <a:endParaRPr lang="ko-KR" alt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FEDA1CC-DFA6-ADCD-8478-3FB728B89081}"/>
              </a:ext>
            </a:extLst>
          </p:cNvPr>
          <p:cNvGrpSpPr/>
          <p:nvPr/>
        </p:nvGrpSpPr>
        <p:grpSpPr>
          <a:xfrm>
            <a:off x="3997369" y="3436589"/>
            <a:ext cx="1554612" cy="499280"/>
            <a:chOff x="356759" y="3898051"/>
            <a:chExt cx="1924924" cy="499280"/>
          </a:xfrm>
          <a:solidFill>
            <a:schemeClr val="tx2">
              <a:lumMod val="75000"/>
            </a:schemeClr>
          </a:solidFill>
        </p:grpSpPr>
        <p:sp>
          <p:nvSpPr>
            <p:cNvPr id="44" name="직사각형 9">
              <a:extLst>
                <a:ext uri="{FF2B5EF4-FFF2-40B4-BE49-F238E27FC236}">
                  <a16:creationId xmlns:a16="http://schemas.microsoft.com/office/drawing/2014/main" id="{4D919A19-BA91-DB32-0056-808A5DB864CA}"/>
                </a:ext>
              </a:extLst>
            </p:cNvPr>
            <p:cNvSpPr/>
            <p:nvPr/>
          </p:nvSpPr>
          <p:spPr>
            <a:xfrm>
              <a:off x="356759" y="3898051"/>
              <a:ext cx="1924924" cy="499280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92894F-E4AE-94F1-0A67-48C88E936E38}"/>
                </a:ext>
              </a:extLst>
            </p:cNvPr>
            <p:cNvSpPr txBox="1"/>
            <p:nvPr/>
          </p:nvSpPr>
          <p:spPr>
            <a:xfrm>
              <a:off x="490906" y="3947636"/>
              <a:ext cx="163891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</a:rPr>
                <a:t>안정성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9645E266-6324-6B43-7AF2-985032F9B851}"/>
              </a:ext>
            </a:extLst>
          </p:cNvPr>
          <p:cNvGrpSpPr/>
          <p:nvPr/>
        </p:nvGrpSpPr>
        <p:grpSpPr>
          <a:xfrm>
            <a:off x="5844814" y="4120302"/>
            <a:ext cx="5743808" cy="503742"/>
            <a:chOff x="3439040" y="5052770"/>
            <a:chExt cx="7557982" cy="503742"/>
          </a:xfrm>
        </p:grpSpPr>
        <p:sp>
          <p:nvSpPr>
            <p:cNvPr id="47" name="사각형: 둥근 모서리 46">
              <a:extLst>
                <a:ext uri="{FF2B5EF4-FFF2-40B4-BE49-F238E27FC236}">
                  <a16:creationId xmlns:a16="http://schemas.microsoft.com/office/drawing/2014/main" id="{6AB71949-0227-F7B2-77D9-B6037F01CD10}"/>
                </a:ext>
              </a:extLst>
            </p:cNvPr>
            <p:cNvSpPr/>
            <p:nvPr/>
          </p:nvSpPr>
          <p:spPr>
            <a:xfrm>
              <a:off x="3439040" y="5052770"/>
              <a:ext cx="7557982" cy="50374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9BDC7AE-299A-F1E6-5393-0D1A75FB9B41}"/>
                </a:ext>
              </a:extLst>
            </p:cNvPr>
            <p:cNvSpPr txBox="1"/>
            <p:nvPr/>
          </p:nvSpPr>
          <p:spPr>
            <a:xfrm>
              <a:off x="3502317" y="5171471"/>
              <a:ext cx="74082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규모에 따라 인프라와 개발 프로세스 운영</a:t>
              </a:r>
              <a:r>
                <a:rPr lang="en-US" altLang="ko-KR" sz="1200" dirty="0"/>
                <a:t>, </a:t>
              </a:r>
              <a:r>
                <a:rPr lang="ko-KR" altLang="en-US" sz="1200" dirty="0"/>
                <a:t>관리 가능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DE54CE38-B05A-8B29-75F7-F398F72FD90F}"/>
              </a:ext>
            </a:extLst>
          </p:cNvPr>
          <p:cNvGrpSpPr/>
          <p:nvPr/>
        </p:nvGrpSpPr>
        <p:grpSpPr>
          <a:xfrm>
            <a:off x="3997369" y="4232048"/>
            <a:ext cx="1554612" cy="499280"/>
            <a:chOff x="356759" y="4563338"/>
            <a:chExt cx="1924924" cy="499280"/>
          </a:xfrm>
          <a:solidFill>
            <a:schemeClr val="tx2">
              <a:lumMod val="75000"/>
            </a:schemeClr>
          </a:solidFill>
        </p:grpSpPr>
        <p:sp>
          <p:nvSpPr>
            <p:cNvPr id="50" name="직사각형 9">
              <a:extLst>
                <a:ext uri="{FF2B5EF4-FFF2-40B4-BE49-F238E27FC236}">
                  <a16:creationId xmlns:a16="http://schemas.microsoft.com/office/drawing/2014/main" id="{47807CD9-A65D-62D9-C46A-2C7F42214C30}"/>
                </a:ext>
              </a:extLst>
            </p:cNvPr>
            <p:cNvSpPr/>
            <p:nvPr/>
          </p:nvSpPr>
          <p:spPr>
            <a:xfrm>
              <a:off x="356759" y="4563338"/>
              <a:ext cx="1924924" cy="499280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E9C1088-CC15-EF25-7CE8-1A41D88719FC}"/>
                </a:ext>
              </a:extLst>
            </p:cNvPr>
            <p:cNvSpPr txBox="1"/>
            <p:nvPr/>
          </p:nvSpPr>
          <p:spPr>
            <a:xfrm>
              <a:off x="490906" y="4612923"/>
              <a:ext cx="163891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</a:rPr>
                <a:t>확장 가능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57C579DA-0AAD-C939-DCB0-61120B308800}"/>
              </a:ext>
            </a:extLst>
          </p:cNvPr>
          <p:cNvGrpSpPr/>
          <p:nvPr/>
        </p:nvGrpSpPr>
        <p:grpSpPr>
          <a:xfrm>
            <a:off x="5844814" y="4894473"/>
            <a:ext cx="5743808" cy="503742"/>
            <a:chOff x="3439040" y="5708415"/>
            <a:chExt cx="7557982" cy="503742"/>
          </a:xfrm>
        </p:grpSpPr>
        <p:sp>
          <p:nvSpPr>
            <p:cNvPr id="53" name="사각형: 둥근 모서리 52">
              <a:extLst>
                <a:ext uri="{FF2B5EF4-FFF2-40B4-BE49-F238E27FC236}">
                  <a16:creationId xmlns:a16="http://schemas.microsoft.com/office/drawing/2014/main" id="{37E7E806-4B71-5851-0942-8ED8BC7B4684}"/>
                </a:ext>
              </a:extLst>
            </p:cNvPr>
            <p:cNvSpPr/>
            <p:nvPr/>
          </p:nvSpPr>
          <p:spPr>
            <a:xfrm>
              <a:off x="3439040" y="5708415"/>
              <a:ext cx="7557982" cy="50374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2A58AA6-856A-6B09-3A01-8B70ED377235}"/>
                </a:ext>
              </a:extLst>
            </p:cNvPr>
            <p:cNvSpPr txBox="1"/>
            <p:nvPr/>
          </p:nvSpPr>
          <p:spPr>
            <a:xfrm>
              <a:off x="3502317" y="5827116"/>
              <a:ext cx="74082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개발자와 운영 부서 간의 협력을 통해 효과적인 팀 구축 가능</a:t>
              </a: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D41E4B16-F543-4C12-E596-22D745CA5B13}"/>
              </a:ext>
            </a:extLst>
          </p:cNvPr>
          <p:cNvGrpSpPr/>
          <p:nvPr/>
        </p:nvGrpSpPr>
        <p:grpSpPr>
          <a:xfrm>
            <a:off x="3997369" y="5027507"/>
            <a:ext cx="1554612" cy="499280"/>
            <a:chOff x="356759" y="5228625"/>
            <a:chExt cx="1924924" cy="499280"/>
          </a:xfrm>
          <a:solidFill>
            <a:schemeClr val="tx2">
              <a:lumMod val="75000"/>
            </a:schemeClr>
          </a:solidFill>
        </p:grpSpPr>
        <p:sp>
          <p:nvSpPr>
            <p:cNvPr id="56" name="직사각형 9">
              <a:extLst>
                <a:ext uri="{FF2B5EF4-FFF2-40B4-BE49-F238E27FC236}">
                  <a16:creationId xmlns:a16="http://schemas.microsoft.com/office/drawing/2014/main" id="{29BE1FB1-E833-D9AD-0BD5-069C73BC1C80}"/>
                </a:ext>
              </a:extLst>
            </p:cNvPr>
            <p:cNvSpPr/>
            <p:nvPr/>
          </p:nvSpPr>
          <p:spPr>
            <a:xfrm>
              <a:off x="356759" y="5228625"/>
              <a:ext cx="1924924" cy="499280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7D08539-9BAF-99A7-CC41-BFDA67C844FF}"/>
                </a:ext>
              </a:extLst>
            </p:cNvPr>
            <p:cNvSpPr txBox="1"/>
            <p:nvPr/>
          </p:nvSpPr>
          <p:spPr>
            <a:xfrm>
              <a:off x="490906" y="5278210"/>
              <a:ext cx="163891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</a:rPr>
                <a:t>협업 강화</a:t>
              </a:r>
              <a:endParaRPr lang="en-US" altLang="ko-KR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3E39FD16-7956-777A-5595-21851EE7FE44}"/>
              </a:ext>
            </a:extLst>
          </p:cNvPr>
          <p:cNvGrpSpPr/>
          <p:nvPr/>
        </p:nvGrpSpPr>
        <p:grpSpPr>
          <a:xfrm>
            <a:off x="5856380" y="5702033"/>
            <a:ext cx="5743808" cy="503742"/>
            <a:chOff x="3439040" y="6561138"/>
            <a:chExt cx="7557982" cy="503742"/>
          </a:xfrm>
        </p:grpSpPr>
        <p:sp>
          <p:nvSpPr>
            <p:cNvPr id="59" name="사각형: 둥근 모서리 58">
              <a:extLst>
                <a:ext uri="{FF2B5EF4-FFF2-40B4-BE49-F238E27FC236}">
                  <a16:creationId xmlns:a16="http://schemas.microsoft.com/office/drawing/2014/main" id="{176665C0-B805-8937-A39E-EEC30D799BC2}"/>
                </a:ext>
              </a:extLst>
            </p:cNvPr>
            <p:cNvSpPr/>
            <p:nvPr/>
          </p:nvSpPr>
          <p:spPr>
            <a:xfrm>
              <a:off x="3439040" y="6561138"/>
              <a:ext cx="7557982" cy="50374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8AC5E6-EE58-AA93-0B07-A6F916723502}"/>
                </a:ext>
              </a:extLst>
            </p:cNvPr>
            <p:cNvSpPr txBox="1"/>
            <p:nvPr/>
          </p:nvSpPr>
          <p:spPr>
            <a:xfrm>
              <a:off x="3502317" y="6679839"/>
              <a:ext cx="74082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dirty="0"/>
                <a:t>자동화된 규정 준수 정책</a:t>
              </a:r>
              <a:r>
                <a:rPr lang="en-US" altLang="ko-KR" sz="1200" dirty="0"/>
                <a:t>, </a:t>
              </a:r>
              <a:r>
                <a:rPr lang="ko-KR" altLang="en-US" sz="1200" dirty="0"/>
                <a:t>세분화된 제어 및 구성 관리 기술 사용 가능</a:t>
              </a:r>
              <a:endParaRPr lang="ko-KR" altLang="en-US" sz="12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1EB99C73-DB7D-02DB-B4B2-5A653C22ADB1}"/>
              </a:ext>
            </a:extLst>
          </p:cNvPr>
          <p:cNvGrpSpPr/>
          <p:nvPr/>
        </p:nvGrpSpPr>
        <p:grpSpPr>
          <a:xfrm>
            <a:off x="3997369" y="5822965"/>
            <a:ext cx="1554612" cy="499280"/>
            <a:chOff x="410987" y="5893912"/>
            <a:chExt cx="1924924" cy="499280"/>
          </a:xfrm>
          <a:solidFill>
            <a:schemeClr val="tx2">
              <a:lumMod val="75000"/>
            </a:schemeClr>
          </a:solidFill>
        </p:grpSpPr>
        <p:sp>
          <p:nvSpPr>
            <p:cNvPr id="62" name="직사각형 9">
              <a:extLst>
                <a:ext uri="{FF2B5EF4-FFF2-40B4-BE49-F238E27FC236}">
                  <a16:creationId xmlns:a16="http://schemas.microsoft.com/office/drawing/2014/main" id="{28751E1E-7E9F-2315-7ABD-53C5D51CC7B3}"/>
                </a:ext>
              </a:extLst>
            </p:cNvPr>
            <p:cNvSpPr/>
            <p:nvPr/>
          </p:nvSpPr>
          <p:spPr>
            <a:xfrm>
              <a:off x="410987" y="5893912"/>
              <a:ext cx="1924924" cy="499280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</p:spPr>
          <p:txBody>
            <a:bodyPr lIns="45719" rIns="45719"/>
            <a:lstStyle/>
            <a:p>
              <a:pPr algn="ctr">
                <a:lnSpc>
                  <a:spcPct val="150000"/>
                </a:lnSpc>
                <a:defRPr sz="2000">
                  <a:solidFill>
                    <a:srgbClr val="FFFFFF"/>
                  </a:solidFill>
                  <a:latin typeface="나눔스퀘어"/>
                  <a:ea typeface="나눔스퀘어"/>
                  <a:cs typeface="나눔스퀘어"/>
                  <a:sym typeface="나눔스퀘어"/>
                </a:defRPr>
              </a:pPr>
              <a:endParaRPr sz="2400" b="1">
                <a:solidFill>
                  <a:schemeClr val="bg1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2A90B9A-DD8A-C436-57BD-8D97EBEBE0B4}"/>
                </a:ext>
              </a:extLst>
            </p:cNvPr>
            <p:cNvSpPr txBox="1"/>
            <p:nvPr/>
          </p:nvSpPr>
          <p:spPr>
            <a:xfrm>
              <a:off x="545134" y="5943497"/>
              <a:ext cx="1638913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>
                  <a:solidFill>
                    <a:schemeClr val="bg1"/>
                  </a:solidFill>
                </a:rPr>
                <a:t>보안</a:t>
              </a:r>
              <a:endParaRPr lang="ko-KR" altLang="en-US" b="1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BE42B72-1613-6201-2C36-AAAB4161DBA5}"/>
              </a:ext>
            </a:extLst>
          </p:cNvPr>
          <p:cNvSpPr txBox="1"/>
          <p:nvPr/>
        </p:nvSpPr>
        <p:spPr>
          <a:xfrm>
            <a:off x="7537" y="5040985"/>
            <a:ext cx="4038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/>
              <a:t>개발</a:t>
            </a:r>
            <a:r>
              <a:rPr lang="en-US" altLang="ko-KR" sz="1600" dirty="0"/>
              <a:t>(development)</a:t>
            </a:r>
            <a:r>
              <a:rPr lang="ko-KR" altLang="en-US" sz="1600" dirty="0"/>
              <a:t>  </a:t>
            </a:r>
            <a:r>
              <a:rPr lang="en-US" altLang="ko-KR" sz="1600" dirty="0"/>
              <a:t>    </a:t>
            </a:r>
            <a:r>
              <a:rPr lang="ko-KR" altLang="en-US" sz="1600" dirty="0"/>
              <a:t>운영</a:t>
            </a:r>
            <a:r>
              <a:rPr lang="en-US" altLang="ko-KR" sz="1600" dirty="0"/>
              <a:t>(operation)</a:t>
            </a:r>
            <a:endParaRPr lang="ko-KR" altLang="en-US" sz="1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AA882E-0295-3746-9D5A-9BF1BD88E4F0}"/>
              </a:ext>
            </a:extLst>
          </p:cNvPr>
          <p:cNvSpPr txBox="1"/>
          <p:nvPr/>
        </p:nvSpPr>
        <p:spPr>
          <a:xfrm>
            <a:off x="988782" y="1270501"/>
            <a:ext cx="1021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</a:rPr>
              <a:t>프로젝트 주제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en-US" altLang="ko-KR" sz="2400" b="1" dirty="0">
                <a:solidFill>
                  <a:schemeClr val="bg1"/>
                </a:solidFill>
              </a:rPr>
              <a:t>DevOps </a:t>
            </a:r>
            <a:r>
              <a:rPr lang="ko-KR" altLang="en-US" sz="2400" b="1" dirty="0">
                <a:solidFill>
                  <a:schemeClr val="bg1"/>
                </a:solidFill>
              </a:rPr>
              <a:t>기반의 </a:t>
            </a:r>
            <a:r>
              <a:rPr lang="en-US" altLang="ko-KR" sz="2400" b="1" dirty="0">
                <a:solidFill>
                  <a:schemeClr val="bg1"/>
                </a:solidFill>
              </a:rPr>
              <a:t>Kubernetes </a:t>
            </a:r>
            <a:r>
              <a:rPr lang="ko-KR" altLang="en-US" sz="2400" b="1" dirty="0">
                <a:solidFill>
                  <a:schemeClr val="bg1"/>
                </a:solidFill>
              </a:rPr>
              <a:t>배포 및 보안성 자동화</a:t>
            </a:r>
          </a:p>
        </p:txBody>
      </p: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546F3CFF-1FD7-9DA6-4CBA-448FF7B1DAEB}"/>
              </a:ext>
            </a:extLst>
          </p:cNvPr>
          <p:cNvCxnSpPr>
            <a:cxnSpLocks/>
          </p:cNvCxnSpPr>
          <p:nvPr/>
        </p:nvCxnSpPr>
        <p:spPr>
          <a:xfrm>
            <a:off x="3099335" y="1792729"/>
            <a:ext cx="149191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십자형 28">
            <a:extLst>
              <a:ext uri="{FF2B5EF4-FFF2-40B4-BE49-F238E27FC236}">
                <a16:creationId xmlns:a16="http://schemas.microsoft.com/office/drawing/2014/main" id="{E840F496-40A9-D4A2-539A-801B2130C977}"/>
              </a:ext>
            </a:extLst>
          </p:cNvPr>
          <p:cNvSpPr/>
          <p:nvPr/>
        </p:nvSpPr>
        <p:spPr>
          <a:xfrm>
            <a:off x="1893504" y="5074967"/>
            <a:ext cx="266880" cy="254987"/>
          </a:xfrm>
          <a:prstGeom prst="plus">
            <a:avLst>
              <a:gd name="adj" fmla="val 37632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833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0042EE5F-4068-6C59-60AC-B8B192360E7B}"/>
              </a:ext>
            </a:extLst>
          </p:cNvPr>
          <p:cNvSpPr/>
          <p:nvPr/>
        </p:nvSpPr>
        <p:spPr>
          <a:xfrm>
            <a:off x="3025458" y="4662423"/>
            <a:ext cx="8655645" cy="1555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11494693-EE44-3E56-F361-B39E27F5B0E9}"/>
              </a:ext>
            </a:extLst>
          </p:cNvPr>
          <p:cNvSpPr/>
          <p:nvPr/>
        </p:nvSpPr>
        <p:spPr>
          <a:xfrm>
            <a:off x="3025458" y="2376397"/>
            <a:ext cx="8655645" cy="15559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A882C08-4E86-D6A5-8A4A-E20A0D40F25F}"/>
              </a:ext>
            </a:extLst>
          </p:cNvPr>
          <p:cNvSpPr/>
          <p:nvPr/>
        </p:nvSpPr>
        <p:spPr>
          <a:xfrm>
            <a:off x="297951" y="1341346"/>
            <a:ext cx="11568701" cy="536377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C74197-A35D-84E4-5305-CF7597F8C7EA}"/>
              </a:ext>
            </a:extLst>
          </p:cNvPr>
          <p:cNvSpPr txBox="1"/>
          <p:nvPr/>
        </p:nvSpPr>
        <p:spPr>
          <a:xfrm>
            <a:off x="3088736" y="2489532"/>
            <a:ext cx="8479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컨테이너화된</a:t>
            </a:r>
            <a:r>
              <a:rPr lang="ko-KR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 워크로드와 서비스를 관리하기 위한 이식성이 있고</a:t>
            </a:r>
            <a:r>
              <a:rPr lang="en-US" altLang="ko-K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확장가능한 오픈소스 플랫폼</a:t>
            </a:r>
            <a:endParaRPr lang="en-US" altLang="ko-KR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컨트롤 플레인</a:t>
            </a:r>
            <a:r>
              <a:rPr lang="en-US" altLang="ko-KR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Pod, node, </a:t>
            </a:r>
            <a:r>
              <a:rPr lang="ko-KR" altLang="en-US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복제 컨트롤러</a:t>
            </a:r>
            <a:r>
              <a:rPr lang="en-US" altLang="ko-KR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서비스</a:t>
            </a:r>
            <a:r>
              <a:rPr lang="en-US" altLang="ko-KR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 </a:t>
            </a:r>
            <a:r>
              <a:rPr lang="en-US" altLang="ko-KR" sz="16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Kubelet</a:t>
            </a:r>
            <a:r>
              <a:rPr lang="en-US" altLang="ko-KR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en-US" altLang="ko-KR" sz="160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kubectl</a:t>
            </a:r>
            <a:r>
              <a:rPr lang="ko-KR" altLang="en-US" sz="160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와 같은 기술 필요</a:t>
            </a:r>
            <a:endParaRPr lang="en-US" altLang="ko-KR" sz="160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자동으로 리소스를 제어하고 관리해주며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네트워크 측면에서도 관리가 가능 </a:t>
            </a:r>
            <a:r>
              <a:rPr lang="en-US" altLang="ko-K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그림 9" descr="상징, 로고, 그래픽, 폰트이(가) 표시된 사진&#10;&#10;자동 생성된 설명">
            <a:extLst>
              <a:ext uri="{FF2B5EF4-FFF2-40B4-BE49-F238E27FC236}">
                <a16:creationId xmlns:a16="http://schemas.microsoft.com/office/drawing/2014/main" id="{9691A47E-618A-B10D-94CD-E85E77158C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4" r="19206" b="26458"/>
          <a:stretch/>
        </p:blipFill>
        <p:spPr>
          <a:xfrm>
            <a:off x="854857" y="4121503"/>
            <a:ext cx="1908531" cy="20680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01771F-5136-2AE1-1CB8-730CFEBA0C70}"/>
              </a:ext>
            </a:extLst>
          </p:cNvPr>
          <p:cNvSpPr txBox="1"/>
          <p:nvPr/>
        </p:nvSpPr>
        <p:spPr>
          <a:xfrm>
            <a:off x="3094186" y="4769008"/>
            <a:ext cx="8019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b="0" i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쿠버네티스</a:t>
            </a:r>
            <a:r>
              <a:rPr lang="ko-KR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 클러스터를 손쉽게 구축 및 관리할 수 있게 해주는 </a:t>
            </a:r>
            <a:r>
              <a:rPr lang="en-US" altLang="ko-KR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AWS </a:t>
            </a:r>
            <a:r>
              <a:rPr lang="ko-KR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서비스 중의 하나</a:t>
            </a:r>
            <a:endParaRPr lang="en-US" altLang="ko-KR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명령어기반의 연결 구성을 직접 하지 않아도 되기 때문에 클러스터 구성 난이도가 낮아짐</a:t>
            </a:r>
            <a:endParaRPr lang="en-US" altLang="ko-KR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나눔스퀘어" panose="020B0600000101010101" pitchFamily="50" charset="-127"/>
                <a:ea typeface="나눔스퀘어" panose="020B0600000101010101" pitchFamily="50" charset="-127"/>
              </a:rPr>
              <a:t>장애 발생시 기본적인 대응도 손쉽게 가능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66DD273-5AF4-E6D7-ABB4-8224ADDD7E22}"/>
              </a:ext>
            </a:extLst>
          </p:cNvPr>
          <p:cNvGrpSpPr/>
          <p:nvPr/>
        </p:nvGrpSpPr>
        <p:grpSpPr>
          <a:xfrm>
            <a:off x="695789" y="1732166"/>
            <a:ext cx="2259024" cy="2544679"/>
            <a:chOff x="1880391" y="2520878"/>
            <a:chExt cx="1129802" cy="1322223"/>
          </a:xfrm>
        </p:grpSpPr>
        <p:pic>
          <p:nvPicPr>
            <p:cNvPr id="14" name="그림 13" descr="상징, 로고, 그래픽, 디자인이(가) 표시된 사진&#10;&#10;자동 생성된 설명">
              <a:extLst>
                <a:ext uri="{FF2B5EF4-FFF2-40B4-BE49-F238E27FC236}">
                  <a16:creationId xmlns:a16="http://schemas.microsoft.com/office/drawing/2014/main" id="{611DC8DD-E6C9-048C-1D42-A1D85780F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96" r="27671"/>
            <a:stretch/>
          </p:blipFill>
          <p:spPr>
            <a:xfrm>
              <a:off x="1959946" y="2520878"/>
              <a:ext cx="1050247" cy="13222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CC7D2-0932-8986-F7BB-6FD7C1C67BA2}"/>
                </a:ext>
              </a:extLst>
            </p:cNvPr>
            <p:cNvSpPr txBox="1"/>
            <p:nvPr/>
          </p:nvSpPr>
          <p:spPr>
            <a:xfrm>
              <a:off x="1880391" y="3558968"/>
              <a:ext cx="1129802" cy="239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>
                  <a:effectLst/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Kubernetes</a:t>
              </a:r>
              <a:endParaRPr lang="ko-KR" altLang="en-US" sz="2400" b="1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46F6E9A-FB7F-A26E-2754-1E3BB1F16DDB}"/>
              </a:ext>
            </a:extLst>
          </p:cNvPr>
          <p:cNvSpPr txBox="1"/>
          <p:nvPr/>
        </p:nvSpPr>
        <p:spPr>
          <a:xfrm>
            <a:off x="636183" y="6037302"/>
            <a:ext cx="2318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Amazon EKS</a:t>
            </a:r>
            <a:endParaRPr lang="ko-KR" altLang="en-US" sz="24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701B4B-BF0D-B727-F0B5-B3BA51D8A818}"/>
              </a:ext>
            </a:extLst>
          </p:cNvPr>
          <p:cNvSpPr txBox="1"/>
          <p:nvPr/>
        </p:nvSpPr>
        <p:spPr>
          <a:xfrm>
            <a:off x="732034" y="1119566"/>
            <a:ext cx="129197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개념설명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EFA62E6-0F1B-79C2-6132-F04636EAF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CDFFE57-2BB7-CD69-00B8-0FDACFE57E1F}"/>
              </a:ext>
            </a:extLst>
          </p:cNvPr>
          <p:cNvSpPr/>
          <p:nvPr/>
        </p:nvSpPr>
        <p:spPr>
          <a:xfrm flipV="1">
            <a:off x="592296" y="1179719"/>
            <a:ext cx="10958019" cy="613010"/>
          </a:xfrm>
          <a:prstGeom prst="rect">
            <a:avLst/>
          </a:prstGeom>
          <a:solidFill>
            <a:srgbClr val="2B4D89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3F36F-074A-4624-EEC1-4469427B7B85}"/>
              </a:ext>
            </a:extLst>
          </p:cNvPr>
          <p:cNvSpPr txBox="1"/>
          <p:nvPr/>
        </p:nvSpPr>
        <p:spPr>
          <a:xfrm>
            <a:off x="988782" y="1270501"/>
            <a:ext cx="1021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</a:rPr>
              <a:t>프로젝트 주제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en-US" altLang="ko-KR" sz="2400" b="1" dirty="0">
                <a:solidFill>
                  <a:schemeClr val="bg1"/>
                </a:solidFill>
              </a:rPr>
              <a:t>DevOps </a:t>
            </a:r>
            <a:r>
              <a:rPr lang="ko-KR" altLang="en-US" sz="2400" b="1" dirty="0">
                <a:solidFill>
                  <a:schemeClr val="bg1"/>
                </a:solidFill>
              </a:rPr>
              <a:t>기반의 </a:t>
            </a:r>
            <a:r>
              <a:rPr lang="en-US" altLang="ko-KR" sz="2400" b="1" dirty="0">
                <a:solidFill>
                  <a:schemeClr val="bg1"/>
                </a:solidFill>
              </a:rPr>
              <a:t>Kubernetes </a:t>
            </a:r>
            <a:r>
              <a:rPr lang="ko-KR" altLang="en-US" sz="2400" b="1" dirty="0">
                <a:solidFill>
                  <a:schemeClr val="bg1"/>
                </a:solidFill>
              </a:rPr>
              <a:t>배포 및 보안성 자동화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24EB098-8BB9-F03A-F99F-40E28C58D746}"/>
              </a:ext>
            </a:extLst>
          </p:cNvPr>
          <p:cNvCxnSpPr>
            <a:cxnSpLocks/>
          </p:cNvCxnSpPr>
          <p:nvPr/>
        </p:nvCxnSpPr>
        <p:spPr>
          <a:xfrm>
            <a:off x="5621154" y="1792729"/>
            <a:ext cx="149191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214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7360D41E-947E-70BF-E800-9663A7D8C926}"/>
              </a:ext>
            </a:extLst>
          </p:cNvPr>
          <p:cNvSpPr/>
          <p:nvPr/>
        </p:nvSpPr>
        <p:spPr>
          <a:xfrm>
            <a:off x="2894670" y="1905367"/>
            <a:ext cx="8705034" cy="4330895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9A882C08-4E86-D6A5-8A4A-E20A0D40F25F}"/>
              </a:ext>
            </a:extLst>
          </p:cNvPr>
          <p:cNvSpPr/>
          <p:nvPr/>
        </p:nvSpPr>
        <p:spPr>
          <a:xfrm>
            <a:off x="297951" y="1341346"/>
            <a:ext cx="11568701" cy="5363773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F1C4A7F-DBE3-14EE-F56B-0FAA15615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981" y="152875"/>
            <a:ext cx="1695416" cy="6919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DDB66CF-2461-2D96-5D0B-7C5A342002C6}"/>
              </a:ext>
            </a:extLst>
          </p:cNvPr>
          <p:cNvCxnSpPr/>
          <p:nvPr/>
        </p:nvCxnSpPr>
        <p:spPr>
          <a:xfrm>
            <a:off x="0" y="1024401"/>
            <a:ext cx="1219200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08ECE3-DDDF-397F-05F1-36EE5DE0A0B6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89BF44B9-DCC5-97CF-35DF-4CB196489504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7FDA2701-FE65-65CF-0DCF-7010F24CC8FD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7D986EC-A8F1-3D1E-6A1D-3115C9376DE4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701B4B-BF0D-B727-F0B5-B3BA51D8A818}"/>
              </a:ext>
            </a:extLst>
          </p:cNvPr>
          <p:cNvSpPr txBox="1"/>
          <p:nvPr/>
        </p:nvSpPr>
        <p:spPr>
          <a:xfrm>
            <a:off x="732034" y="1119566"/>
            <a:ext cx="129197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개념설명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EFA62E6-0F1B-79C2-6132-F04636EAFF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8CDFFE57-2BB7-CD69-00B8-0FDACFE57E1F}"/>
              </a:ext>
            </a:extLst>
          </p:cNvPr>
          <p:cNvSpPr/>
          <p:nvPr/>
        </p:nvSpPr>
        <p:spPr>
          <a:xfrm flipV="1">
            <a:off x="592296" y="1179719"/>
            <a:ext cx="10958019" cy="613010"/>
          </a:xfrm>
          <a:prstGeom prst="rect">
            <a:avLst/>
          </a:prstGeom>
          <a:solidFill>
            <a:srgbClr val="2B4D89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53F36F-074A-4624-EEC1-4469427B7B85}"/>
              </a:ext>
            </a:extLst>
          </p:cNvPr>
          <p:cNvSpPr txBox="1"/>
          <p:nvPr/>
        </p:nvSpPr>
        <p:spPr>
          <a:xfrm>
            <a:off x="988782" y="1270501"/>
            <a:ext cx="1021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</a:rPr>
              <a:t>프로젝트 주제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en-US" altLang="ko-KR" sz="2400" b="1" dirty="0">
                <a:solidFill>
                  <a:schemeClr val="bg1"/>
                </a:solidFill>
              </a:rPr>
              <a:t>DevOps </a:t>
            </a:r>
            <a:r>
              <a:rPr lang="ko-KR" altLang="en-US" sz="2400" b="1" dirty="0">
                <a:solidFill>
                  <a:schemeClr val="bg1"/>
                </a:solidFill>
              </a:rPr>
              <a:t>기반의 </a:t>
            </a:r>
            <a:r>
              <a:rPr lang="en-US" altLang="ko-KR" sz="2400" b="1" dirty="0">
                <a:solidFill>
                  <a:schemeClr val="bg1"/>
                </a:solidFill>
              </a:rPr>
              <a:t>Kubernetes </a:t>
            </a:r>
            <a:r>
              <a:rPr lang="ko-KR" altLang="en-US" sz="2400" b="1" dirty="0">
                <a:solidFill>
                  <a:schemeClr val="bg1"/>
                </a:solidFill>
              </a:rPr>
              <a:t>배포 및 보안성 자동화</a:t>
            </a: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724EB098-8BB9-F03A-F99F-40E28C58D746}"/>
              </a:ext>
            </a:extLst>
          </p:cNvPr>
          <p:cNvCxnSpPr>
            <a:cxnSpLocks/>
          </p:cNvCxnSpPr>
          <p:nvPr/>
        </p:nvCxnSpPr>
        <p:spPr>
          <a:xfrm>
            <a:off x="5621154" y="1792729"/>
            <a:ext cx="149191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anggeun">
            <a:extLst>
              <a:ext uri="{FF2B5EF4-FFF2-40B4-BE49-F238E27FC236}">
                <a16:creationId xmlns:a16="http://schemas.microsoft.com/office/drawing/2014/main" id="{9DB98EFE-1E18-7704-EA41-EC328C20E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40" y="2242893"/>
            <a:ext cx="31051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야나두">
            <a:extLst>
              <a:ext uri="{FF2B5EF4-FFF2-40B4-BE49-F238E27FC236}">
                <a16:creationId xmlns:a16="http://schemas.microsoft.com/office/drawing/2014/main" id="{4C8504BD-ED81-A647-A7D9-631B8F2AA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778" y="2331431"/>
            <a:ext cx="38100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인터파크">
            <a:extLst>
              <a:ext uri="{FF2B5EF4-FFF2-40B4-BE49-F238E27FC236}">
                <a16:creationId xmlns:a16="http://schemas.microsoft.com/office/drawing/2014/main" id="{3D296187-B018-882A-3F65-D645D295A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17" y="3818710"/>
            <a:ext cx="3352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E Games">
            <a:extLst>
              <a:ext uri="{FF2B5EF4-FFF2-40B4-BE49-F238E27FC236}">
                <a16:creationId xmlns:a16="http://schemas.microsoft.com/office/drawing/2014/main" id="{AAEB2396-2B8A-272E-E1D6-71B42B909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538" y="5582652"/>
            <a:ext cx="381000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대한항공">
            <a:extLst>
              <a:ext uri="{FF2B5EF4-FFF2-40B4-BE49-F238E27FC236}">
                <a16:creationId xmlns:a16="http://schemas.microsoft.com/office/drawing/2014/main" id="{E5A19B7B-7F36-7207-9F1F-5B5BD2824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417" y="4956073"/>
            <a:ext cx="34671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J ENM Logo">
            <a:extLst>
              <a:ext uri="{FF2B5EF4-FFF2-40B4-BE49-F238E27FC236}">
                <a16:creationId xmlns:a16="http://schemas.microsoft.com/office/drawing/2014/main" id="{C70F1F8C-78B9-735F-1380-D8FF0D409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14" y="3440944"/>
            <a:ext cx="38100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6685F-C888-B361-43A6-6F0360A3ED25}"/>
              </a:ext>
            </a:extLst>
          </p:cNvPr>
          <p:cNvSpPr txBox="1"/>
          <p:nvPr/>
        </p:nvSpPr>
        <p:spPr>
          <a:xfrm>
            <a:off x="7634218" y="6389145"/>
            <a:ext cx="434917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100" dirty="0"/>
              <a:t>https://aws.amazon.com/ko/blogs/korea/2022-customer-cases/</a:t>
            </a:r>
          </a:p>
        </p:txBody>
      </p:sp>
      <p:pic>
        <p:nvPicPr>
          <p:cNvPr id="1040" name="Picture 16" descr="아마존 웹 서비스 - 위키백과, 우리 모두의 백과사전">
            <a:extLst>
              <a:ext uri="{FF2B5EF4-FFF2-40B4-BE49-F238E27FC236}">
                <a16:creationId xmlns:a16="http://schemas.microsoft.com/office/drawing/2014/main" id="{325BA224-199C-D342-FA59-6EFA3C03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25" y="3457434"/>
            <a:ext cx="2044600" cy="122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3480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오각형 7">
            <a:extLst>
              <a:ext uri="{FF2B5EF4-FFF2-40B4-BE49-F238E27FC236}">
                <a16:creationId xmlns:a16="http://schemas.microsoft.com/office/drawing/2014/main" id="{0B2A3F54-B917-B568-B4D6-01E2C1D23826}"/>
              </a:ext>
            </a:extLst>
          </p:cNvPr>
          <p:cNvSpPr/>
          <p:nvPr/>
        </p:nvSpPr>
        <p:spPr>
          <a:xfrm>
            <a:off x="7053962" y="3180603"/>
            <a:ext cx="789040" cy="2622806"/>
          </a:xfrm>
          <a:prstGeom prst="homePlate">
            <a:avLst/>
          </a:prstGeom>
          <a:gradFill>
            <a:gsLst>
              <a:gs pos="48000">
                <a:srgbClr val="CBCBCB"/>
              </a:gs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8" name="이미지" descr="이미지">
            <a:extLst>
              <a:ext uri="{FF2B5EF4-FFF2-40B4-BE49-F238E27FC236}">
                <a16:creationId xmlns:a16="http://schemas.microsoft.com/office/drawing/2014/main" id="{9F150288-D611-61FD-5AA7-B4E41AB94C60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65737" t="15452" b="14613"/>
          <a:stretch/>
        </p:blipFill>
        <p:spPr>
          <a:xfrm>
            <a:off x="4102165" y="3102929"/>
            <a:ext cx="2995177" cy="296316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67C7FB-2943-C493-EAB6-4DF876AC4406}"/>
              </a:ext>
            </a:extLst>
          </p:cNvPr>
          <p:cNvSpPr txBox="1"/>
          <p:nvPr/>
        </p:nvSpPr>
        <p:spPr>
          <a:xfrm>
            <a:off x="732034" y="1119566"/>
            <a:ext cx="129197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개념설명</a:t>
            </a:r>
          </a:p>
        </p:txBody>
      </p:sp>
      <p:pic>
        <p:nvPicPr>
          <p:cNvPr id="165" name="이미지" descr="이미지"/>
          <p:cNvPicPr>
            <a:picLocks/>
          </p:cNvPicPr>
          <p:nvPr/>
        </p:nvPicPr>
        <p:blipFill rotWithShape="1">
          <a:blip r:embed="rId2"/>
          <a:srcRect l="5111" t="5100" r="36075"/>
          <a:stretch/>
        </p:blipFill>
        <p:spPr>
          <a:xfrm>
            <a:off x="501920" y="2947446"/>
            <a:ext cx="3746135" cy="3206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그림 3" descr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981" y="152874"/>
            <a:ext cx="1695417" cy="69193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직선 연결선 8"/>
          <p:cNvSpPr/>
          <p:nvPr/>
        </p:nvSpPr>
        <p:spPr>
          <a:xfrm>
            <a:off x="0" y="1024401"/>
            <a:ext cx="12192000" cy="1"/>
          </a:xfrm>
          <a:prstGeom prst="line">
            <a:avLst/>
          </a:prstGeom>
          <a:ln w="38100">
            <a:solidFill>
              <a:srgbClr val="2F5597"/>
            </a:solidFill>
            <a:miter/>
          </a:ln>
        </p:spPr>
        <p:txBody>
          <a:bodyPr lIns="45719" rIns="45719"/>
          <a:lstStyle/>
          <a:p>
            <a:endParaRPr dirty="0">
              <a:latin typeface="나눔스퀘어" panose="020B0600000101010101" pitchFamily="34" charset="-127"/>
            </a:endParaRPr>
          </a:p>
        </p:txBody>
      </p:sp>
      <p:sp>
        <p:nvSpPr>
          <p:cNvPr id="164" name="직사각형 5"/>
          <p:cNvSpPr txBox="1"/>
          <p:nvPr/>
        </p:nvSpPr>
        <p:spPr>
          <a:xfrm>
            <a:off x="7563129" y="3221557"/>
            <a:ext cx="4381767" cy="232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800100" lvl="1" indent="-342900">
              <a:lnSpc>
                <a:spcPct val="150000"/>
              </a:lnSpc>
              <a:buSzPct val="100000"/>
              <a:buFont typeface="Arial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sz="1400" dirty="0" err="1"/>
              <a:t>많은</a:t>
            </a:r>
            <a:r>
              <a:rPr sz="1400" dirty="0"/>
              <a:t> </a:t>
            </a:r>
            <a:r>
              <a:rPr sz="1400" dirty="0" err="1"/>
              <a:t>조직이</a:t>
            </a:r>
            <a:r>
              <a:rPr sz="1400" dirty="0"/>
              <a:t> </a:t>
            </a:r>
            <a:r>
              <a:rPr sz="1400" dirty="0" err="1"/>
              <a:t>소프트웨어</a:t>
            </a:r>
            <a:r>
              <a:rPr sz="1400" dirty="0"/>
              <a:t> </a:t>
            </a:r>
            <a:r>
              <a:rPr sz="1400" dirty="0" err="1"/>
              <a:t>개발</a:t>
            </a:r>
            <a:r>
              <a:rPr sz="1400" dirty="0"/>
              <a:t> </a:t>
            </a:r>
            <a:r>
              <a:rPr sz="1400" dirty="0" err="1"/>
              <a:t>라이프사이클</a:t>
            </a:r>
            <a:r>
              <a:rPr sz="1400" dirty="0"/>
              <a:t> </a:t>
            </a:r>
            <a:r>
              <a:rPr sz="1400" dirty="0" err="1"/>
              <a:t>전체에</a:t>
            </a:r>
            <a:r>
              <a:rPr lang="en-US" sz="1400" dirty="0"/>
              <a:t> </a:t>
            </a:r>
            <a:r>
              <a:rPr sz="1400" dirty="0" err="1"/>
              <a:t>보안을</a:t>
            </a:r>
            <a:r>
              <a:rPr sz="1400" dirty="0"/>
              <a:t> </a:t>
            </a:r>
            <a:r>
              <a:rPr sz="1400" dirty="0" err="1"/>
              <a:t>통합하고</a:t>
            </a:r>
            <a:r>
              <a:rPr sz="1400" dirty="0"/>
              <a:t> </a:t>
            </a:r>
            <a:r>
              <a:rPr sz="1400" dirty="0" err="1"/>
              <a:t>자동화하는</a:t>
            </a:r>
            <a:r>
              <a:rPr sz="1400" dirty="0"/>
              <a:t> </a:t>
            </a:r>
            <a:r>
              <a:rPr sz="1400" dirty="0" err="1"/>
              <a:t>조치를</a:t>
            </a:r>
            <a:r>
              <a:rPr sz="1400" dirty="0"/>
              <a:t> </a:t>
            </a:r>
            <a:r>
              <a:rPr sz="1400" dirty="0" err="1"/>
              <a:t>취할</a:t>
            </a:r>
            <a:r>
              <a:rPr sz="1400" dirty="0"/>
              <a:t> </a:t>
            </a:r>
            <a:r>
              <a:rPr sz="1400" dirty="0" err="1"/>
              <a:t>가능성이</a:t>
            </a:r>
            <a:r>
              <a:rPr sz="1400" dirty="0"/>
              <a:t> </a:t>
            </a:r>
            <a:r>
              <a:rPr sz="1400" dirty="0" err="1"/>
              <a:t>높은</a:t>
            </a:r>
            <a:r>
              <a:rPr sz="1400" dirty="0"/>
              <a:t> </a:t>
            </a:r>
            <a:r>
              <a:rPr sz="1400" dirty="0" err="1"/>
              <a:t>추세</a:t>
            </a:r>
            <a:endParaRPr lang="ko-KR" altLang="en-US" sz="1400" dirty="0"/>
          </a:p>
          <a:p>
            <a:pPr>
              <a:lnSpc>
                <a:spcPct val="150000"/>
              </a:lnSpc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endParaRPr lang="ko-KR" altLang="en-US" sz="1400" dirty="0"/>
          </a:p>
          <a:p>
            <a:pPr marL="800100" lvl="1" indent="-342900">
              <a:lnSpc>
                <a:spcPct val="150000"/>
              </a:lnSpc>
              <a:buSzPct val="100000"/>
              <a:buFont typeface="Arial"/>
              <a:buChar char="•"/>
              <a:defRPr sz="1600">
                <a:solidFill>
                  <a:srgbClr val="404040"/>
                </a:solidFill>
                <a:latin typeface="나눔스퀘어"/>
                <a:ea typeface="나눔스퀘어"/>
                <a:cs typeface="나눔스퀘어"/>
                <a:sym typeface="나눔스퀘어"/>
              </a:defRPr>
            </a:pPr>
            <a:r>
              <a:rPr sz="1400" dirty="0" err="1"/>
              <a:t>가장</a:t>
            </a:r>
            <a:r>
              <a:rPr sz="1400" dirty="0"/>
              <a:t> </a:t>
            </a:r>
            <a:r>
              <a:rPr sz="1400" dirty="0" err="1"/>
              <a:t>일반적인</a:t>
            </a:r>
            <a:r>
              <a:rPr sz="1400" dirty="0"/>
              <a:t> </a:t>
            </a:r>
            <a:r>
              <a:rPr sz="1400" dirty="0" err="1"/>
              <a:t>보안</a:t>
            </a:r>
            <a:r>
              <a:rPr sz="1400" dirty="0"/>
              <a:t> </a:t>
            </a:r>
            <a:r>
              <a:rPr sz="1400" dirty="0" err="1"/>
              <a:t>문제를</a:t>
            </a:r>
            <a:r>
              <a:rPr sz="1400" dirty="0"/>
              <a:t> </a:t>
            </a:r>
            <a:r>
              <a:rPr sz="1400" dirty="0" err="1"/>
              <a:t>감지하는</a:t>
            </a:r>
            <a:r>
              <a:rPr sz="1400" dirty="0"/>
              <a:t> 데 </a:t>
            </a:r>
            <a:r>
              <a:rPr sz="1400" dirty="0" err="1"/>
              <a:t>필요한</a:t>
            </a:r>
            <a:r>
              <a:rPr sz="1400" dirty="0"/>
              <a:t> </a:t>
            </a:r>
            <a:r>
              <a:rPr sz="1400" dirty="0" err="1"/>
              <a:t>보안</a:t>
            </a:r>
            <a:r>
              <a:rPr sz="1400" dirty="0"/>
              <a:t> </a:t>
            </a:r>
            <a:r>
              <a:rPr sz="1400" dirty="0" err="1"/>
              <a:t>검사를</a:t>
            </a:r>
            <a:r>
              <a:rPr lang="en-US" sz="1400" dirty="0"/>
              <a:t> </a:t>
            </a:r>
            <a:r>
              <a:rPr sz="1400" dirty="0" err="1"/>
              <a:t>자동화하는</a:t>
            </a:r>
            <a:r>
              <a:rPr sz="1400" dirty="0"/>
              <a:t> </a:t>
            </a:r>
            <a:r>
              <a:rPr sz="1400" dirty="0" err="1"/>
              <a:t>것이</a:t>
            </a:r>
            <a:r>
              <a:rPr sz="1400" dirty="0"/>
              <a:t> </a:t>
            </a:r>
            <a:r>
              <a:rPr sz="1400" dirty="0" err="1"/>
              <a:t>취약점의</a:t>
            </a:r>
            <a:r>
              <a:rPr sz="1400" dirty="0"/>
              <a:t> </a:t>
            </a:r>
            <a:r>
              <a:rPr sz="1400" dirty="0" err="1"/>
              <a:t>위험을</a:t>
            </a:r>
            <a:r>
              <a:rPr sz="1400" dirty="0"/>
              <a:t> </a:t>
            </a:r>
            <a:r>
              <a:rPr sz="1400" dirty="0" err="1"/>
              <a:t>완화하는</a:t>
            </a:r>
            <a:r>
              <a:rPr sz="1400" dirty="0"/>
              <a:t> </a:t>
            </a:r>
            <a:r>
              <a:rPr sz="1400" dirty="0" err="1"/>
              <a:t>방법</a:t>
            </a:r>
            <a:endParaRPr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E3E0-128A-576C-7624-B09601A028ED}"/>
              </a:ext>
            </a:extLst>
          </p:cNvPr>
          <p:cNvSpPr txBox="1"/>
          <p:nvPr/>
        </p:nvSpPr>
        <p:spPr>
          <a:xfrm>
            <a:off x="1609714" y="2234801"/>
            <a:ext cx="437983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Redhat</a:t>
            </a:r>
            <a:r>
              <a: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 - </a:t>
            </a:r>
            <a:r>
              <a:rPr lang="ko-KR" altLang="en-US" sz="2000" dirty="0" err="1">
                <a:latin typeface="나눔스퀘어" panose="020B0600000101010101" pitchFamily="34" charset="-127"/>
                <a:ea typeface="나눔스퀘어" panose="020B0600000101010101" pitchFamily="34" charset="-127"/>
              </a:rPr>
              <a:t>쿠버네티스</a:t>
            </a:r>
            <a:r>
              <a: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 보안 현황 리포트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AF508-5072-6A35-0E26-B6E76475EEB2}"/>
              </a:ext>
            </a:extLst>
          </p:cNvPr>
          <p:cNvSpPr txBox="1"/>
          <p:nvPr/>
        </p:nvSpPr>
        <p:spPr>
          <a:xfrm>
            <a:off x="149975" y="427184"/>
            <a:ext cx="8739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프로젝트 주제 및 방향성</a:t>
            </a:r>
            <a:endParaRPr lang="en-US" altLang="ko-KR" sz="2800" dirty="0">
              <a:solidFill>
                <a:schemeClr val="tx1">
                  <a:lumMod val="75000"/>
                  <a:lumOff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B23ABF99-188E-6390-9ACB-8A806C92BAF3}"/>
              </a:ext>
            </a:extLst>
          </p:cNvPr>
          <p:cNvGrpSpPr/>
          <p:nvPr/>
        </p:nvGrpSpPr>
        <p:grpSpPr>
          <a:xfrm>
            <a:off x="149975" y="-56577"/>
            <a:ext cx="2095339" cy="509627"/>
            <a:chOff x="5544993" y="1674743"/>
            <a:chExt cx="2095339" cy="509627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DE8A76A4-7DB5-4CA6-6ADB-32708D9F1418}"/>
                </a:ext>
              </a:extLst>
            </p:cNvPr>
            <p:cNvSpPr/>
            <p:nvPr/>
          </p:nvSpPr>
          <p:spPr>
            <a:xfrm>
              <a:off x="5544993" y="1838600"/>
              <a:ext cx="381891" cy="260198"/>
            </a:xfrm>
            <a:prstGeom prst="rect">
              <a:avLst/>
            </a:prstGeom>
            <a:solidFill>
              <a:srgbClr val="2F5597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600" dirty="0">
                  <a:solidFill>
                    <a:schemeClr val="bg1"/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Ⅰ</a:t>
              </a:r>
              <a:endParaRPr lang="ko-KR" altLang="en-US" sz="1600" dirty="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020087BB-5A6D-2CC8-E47A-C43CF0D20D09}"/>
                </a:ext>
              </a:extLst>
            </p:cNvPr>
            <p:cNvSpPr/>
            <p:nvPr/>
          </p:nvSpPr>
          <p:spPr>
            <a:xfrm>
              <a:off x="5987315" y="1674743"/>
              <a:ext cx="1653017" cy="509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프로젝트 소개</a:t>
              </a:r>
              <a:endParaRPr lang="en-US" altLang="ko-K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E1F34B82-1C87-2B29-5E01-85B74655BC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B1F698-ED97-49A5-8017-8776FAB96999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534ED-178A-A012-BF33-51091A084BBA}"/>
              </a:ext>
            </a:extLst>
          </p:cNvPr>
          <p:cNvSpPr txBox="1"/>
          <p:nvPr/>
        </p:nvSpPr>
        <p:spPr>
          <a:xfrm>
            <a:off x="732034" y="1119566"/>
            <a:ext cx="1291975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>
                <a:latin typeface="나눔스퀘어" panose="020B0600000101010101" pitchFamily="34" charset="-127"/>
                <a:ea typeface="나눔스퀘어" panose="020B0600000101010101" pitchFamily="34" charset="-127"/>
              </a:rPr>
              <a:t>개념설명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09698B4-BE68-A584-5FB4-848EFE01E64A}"/>
              </a:ext>
            </a:extLst>
          </p:cNvPr>
          <p:cNvSpPr/>
          <p:nvPr/>
        </p:nvSpPr>
        <p:spPr>
          <a:xfrm flipV="1">
            <a:off x="592296" y="1179719"/>
            <a:ext cx="10958019" cy="613010"/>
          </a:xfrm>
          <a:prstGeom prst="rect">
            <a:avLst/>
          </a:prstGeom>
          <a:solidFill>
            <a:srgbClr val="2B4D89"/>
          </a:solidFill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1" dirty="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308DD-1866-FA7C-7EF0-70D5AD79EAEB}"/>
              </a:ext>
            </a:extLst>
          </p:cNvPr>
          <p:cNvSpPr txBox="1"/>
          <p:nvPr/>
        </p:nvSpPr>
        <p:spPr>
          <a:xfrm>
            <a:off x="988782" y="1270501"/>
            <a:ext cx="10214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400" dirty="0">
                <a:solidFill>
                  <a:schemeClr val="bg1"/>
                </a:solidFill>
              </a:rPr>
              <a:t>프로젝트 주제 </a:t>
            </a:r>
            <a:r>
              <a:rPr lang="en-US" altLang="ko-KR" sz="2400" dirty="0">
                <a:solidFill>
                  <a:schemeClr val="bg1"/>
                </a:solidFill>
              </a:rPr>
              <a:t>: </a:t>
            </a:r>
            <a:r>
              <a:rPr lang="en-US" altLang="ko-KR" sz="2400" b="1" dirty="0">
                <a:solidFill>
                  <a:schemeClr val="bg1"/>
                </a:solidFill>
              </a:rPr>
              <a:t>DevOps </a:t>
            </a:r>
            <a:r>
              <a:rPr lang="ko-KR" altLang="en-US" sz="2400" b="1" dirty="0">
                <a:solidFill>
                  <a:schemeClr val="bg1"/>
                </a:solidFill>
              </a:rPr>
              <a:t>기반의 </a:t>
            </a:r>
            <a:r>
              <a:rPr lang="en-US" altLang="ko-KR" sz="2400" b="1" dirty="0">
                <a:solidFill>
                  <a:schemeClr val="bg1"/>
                </a:solidFill>
              </a:rPr>
              <a:t>Kubernetes </a:t>
            </a:r>
            <a:r>
              <a:rPr lang="ko-KR" altLang="en-US" sz="2400" b="1" dirty="0">
                <a:solidFill>
                  <a:schemeClr val="bg1"/>
                </a:solidFill>
              </a:rPr>
              <a:t>배포 및 보안성 자동화</a:t>
            </a: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8B0A69A7-CC79-5F6C-20F5-FF6F868E3899}"/>
              </a:ext>
            </a:extLst>
          </p:cNvPr>
          <p:cNvCxnSpPr>
            <a:cxnSpLocks/>
          </p:cNvCxnSpPr>
          <p:nvPr/>
        </p:nvCxnSpPr>
        <p:spPr>
          <a:xfrm>
            <a:off x="8312984" y="1792729"/>
            <a:ext cx="1135816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A9B4DAC-FBE2-5C52-BFE9-FFAC178C9146}"/>
              </a:ext>
            </a:extLst>
          </p:cNvPr>
          <p:cNvSpPr txBox="1"/>
          <p:nvPr/>
        </p:nvSpPr>
        <p:spPr>
          <a:xfrm>
            <a:off x="1715561" y="2664303"/>
            <a:ext cx="41681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200" dirty="0"/>
              <a:t>- </a:t>
            </a:r>
            <a:r>
              <a:rPr lang="en-US" altLang="ko-KR" sz="1200" dirty="0" err="1"/>
              <a:t>DevSecOps</a:t>
            </a:r>
            <a:r>
              <a:rPr lang="ko-KR" altLang="en-US" sz="1200" dirty="0"/>
              <a:t> 이니셔티브</a:t>
            </a:r>
            <a:r>
              <a:rPr lang="en-US" altLang="ko-KR" sz="1200" dirty="0"/>
              <a:t>(</a:t>
            </a:r>
            <a:r>
              <a:rPr lang="ko-KR" altLang="en-US" sz="1200" dirty="0"/>
              <a:t>주도권</a:t>
            </a:r>
            <a:r>
              <a:rPr lang="en-US" altLang="ko-KR" sz="1200" dirty="0"/>
              <a:t>)</a:t>
            </a:r>
            <a:r>
              <a:rPr lang="ko-KR" altLang="en-US" sz="1200" dirty="0"/>
              <a:t>를 진행하고 있습니까</a:t>
            </a:r>
            <a:r>
              <a:rPr lang="en-US" altLang="ko-KR" sz="1200" dirty="0"/>
              <a:t>? -</a:t>
            </a:r>
            <a:endParaRPr lang="ko-KR" altLang="en-US" sz="1200" dirty="0"/>
          </a:p>
        </p:txBody>
      </p:sp>
      <p:sp>
        <p:nvSpPr>
          <p:cNvPr id="7" name="사각형: 둥근 모서리 6">
            <a:extLst>
              <a:ext uri="{FF2B5EF4-FFF2-40B4-BE49-F238E27FC236}">
                <a16:creationId xmlns:a16="http://schemas.microsoft.com/office/drawing/2014/main" id="{46FEB900-2600-94AB-7D52-E32E516C26D8}"/>
              </a:ext>
            </a:extLst>
          </p:cNvPr>
          <p:cNvSpPr/>
          <p:nvPr/>
        </p:nvSpPr>
        <p:spPr>
          <a:xfrm>
            <a:off x="312650" y="2234801"/>
            <a:ext cx="6784692" cy="4020953"/>
          </a:xfrm>
          <a:prstGeom prst="roundRect">
            <a:avLst>
              <a:gd name="adj" fmla="val 7049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17AA82B3-466D-B3A1-5F6E-D651590E9C7E}"/>
              </a:ext>
            </a:extLst>
          </p:cNvPr>
          <p:cNvSpPr/>
          <p:nvPr/>
        </p:nvSpPr>
        <p:spPr>
          <a:xfrm>
            <a:off x="7972496" y="2234801"/>
            <a:ext cx="3992968" cy="4020953"/>
          </a:xfrm>
          <a:prstGeom prst="roundRect">
            <a:avLst>
              <a:gd name="adj" fmla="val 7049"/>
            </a:avLst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34" charset="-127"/>
              <a:ea typeface="나눔스퀘어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48193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17123</TotalTime>
  <Words>1563</Words>
  <Application>Microsoft Office PowerPoint</Application>
  <PresentationFormat>와이드스크린</PresentationFormat>
  <Paragraphs>437</Paragraphs>
  <Slides>35</Slides>
  <Notes>6</Notes>
  <HiddenSlides>0</HiddenSlides>
  <MMClips>2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5" baseType="lpstr">
      <vt:lpstr>나눔스퀘어</vt:lpstr>
      <vt:lpstr>나눔스퀘어 Bold</vt:lpstr>
      <vt:lpstr>Arial</vt:lpstr>
      <vt:lpstr>돋움</vt:lpstr>
      <vt:lpstr>Abadi</vt:lpstr>
      <vt:lpstr>Wingdings</vt:lpstr>
      <vt:lpstr>HY견고딕</vt:lpstr>
      <vt:lpstr>맑은 고딕</vt:lpstr>
      <vt:lpstr>나눔고딕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KimMJ</dc:creator>
  <cp:lastModifiedBy>제혁 우</cp:lastModifiedBy>
  <cp:revision>314</cp:revision>
  <dcterms:created xsi:type="dcterms:W3CDTF">2019-08-29T12:24:01Z</dcterms:created>
  <dcterms:modified xsi:type="dcterms:W3CDTF">2024-01-08T10:46:20Z</dcterms:modified>
</cp:coreProperties>
</file>